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22"/>
  </p:notesMasterIdLst>
  <p:sldIdLst>
    <p:sldId id="259" r:id="rId5"/>
    <p:sldId id="285" r:id="rId6"/>
    <p:sldId id="258" r:id="rId7"/>
    <p:sldId id="277" r:id="rId8"/>
    <p:sldId id="271" r:id="rId9"/>
    <p:sldId id="278" r:id="rId10"/>
    <p:sldId id="279" r:id="rId11"/>
    <p:sldId id="272" r:id="rId12"/>
    <p:sldId id="280" r:id="rId13"/>
    <p:sldId id="274" r:id="rId14"/>
    <p:sldId id="282" r:id="rId15"/>
    <p:sldId id="273" r:id="rId16"/>
    <p:sldId id="284" r:id="rId17"/>
    <p:sldId id="276" r:id="rId18"/>
    <p:sldId id="283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960"/>
    <a:srgbClr val="1F3832"/>
    <a:srgbClr val="1F3932"/>
    <a:srgbClr val="DEE9E6"/>
    <a:srgbClr val="C15671"/>
    <a:srgbClr val="0D1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99074-5B8C-47F7-A3C9-081BC2EF6D7A}" v="1" dt="2025-10-24T14:25:58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2E679-3FEE-404C-8F92-F4F064D9C84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0EE3-58AC-FA4D-B9A0-F8E61A312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8image1812576">
            <a:extLst>
              <a:ext uri="{FF2B5EF4-FFF2-40B4-BE49-F238E27FC236}">
                <a16:creationId xmlns:a16="http://schemas.microsoft.com/office/drawing/2014/main" id="{49BBF15B-E62C-E643-B746-3DA7A822FC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17" r="643" b="3253"/>
          <a:stretch/>
        </p:blipFill>
        <p:spPr bwMode="auto">
          <a:xfrm>
            <a:off x="-86662" y="0"/>
            <a:ext cx="12285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345116-C373-944B-8043-5D3EE782FEE1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CB8247-1607-F240-A30B-3F4128CBE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36" y="-449180"/>
            <a:ext cx="12320614" cy="7335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30DC2-C1F9-A14E-85DE-7FD725B5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05" y="662247"/>
            <a:ext cx="10515600" cy="54864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4B696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D8A7-12C0-6641-8922-C50B9409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28" y="1708862"/>
            <a:ext cx="10515600" cy="3953685"/>
          </a:xfrm>
        </p:spPr>
        <p:txBody>
          <a:bodyPr/>
          <a:lstStyle>
            <a:lvl1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1pPr>
            <a:lvl2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2pPr>
            <a:lvl3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3pPr>
            <a:lvl4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4pPr>
            <a:lvl5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86F4FF-C2A1-E340-8D94-142593FD8C1F}"/>
              </a:ext>
            </a:extLst>
          </p:cNvPr>
          <p:cNvCxnSpPr>
            <a:cxnSpLocks/>
          </p:cNvCxnSpPr>
          <p:nvPr userDrawn="1"/>
        </p:nvCxnSpPr>
        <p:spPr>
          <a:xfrm>
            <a:off x="705395" y="662247"/>
            <a:ext cx="0" cy="6470073"/>
          </a:xfrm>
          <a:prstGeom prst="line">
            <a:avLst/>
          </a:prstGeom>
          <a:ln w="19050">
            <a:solidFill>
              <a:srgbClr val="E49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BB739F-0482-8B43-A0CB-32586008F48B}"/>
              </a:ext>
            </a:extLst>
          </p:cNvPr>
          <p:cNvSpPr/>
          <p:nvPr userDrawn="1"/>
        </p:nvSpPr>
        <p:spPr>
          <a:xfrm>
            <a:off x="704260" y="662247"/>
            <a:ext cx="65942" cy="548640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60363-EEBA-BB41-9FAF-1DB4345AF923}"/>
              </a:ext>
            </a:extLst>
          </p:cNvPr>
          <p:cNvSpPr/>
          <p:nvPr userDrawn="1"/>
        </p:nvSpPr>
        <p:spPr>
          <a:xfrm>
            <a:off x="11049000" y="6120723"/>
            <a:ext cx="1143000" cy="307777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9057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080F26-32AF-F449-A902-79C0DDEC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7641" y="6092048"/>
            <a:ext cx="4114800" cy="365125"/>
          </a:xfrm>
        </p:spPr>
        <p:txBody>
          <a:bodyPr/>
          <a:lstStyle>
            <a:lvl1pPr algn="l">
              <a:defRPr sz="1100">
                <a:solidFill>
                  <a:srgbClr val="1F3932"/>
                </a:solidFill>
                <a:latin typeface="Quattrocento Sans" panose="020B0502050000020003" pitchFamily="34" charset="0"/>
              </a:defRPr>
            </a:lvl1pPr>
          </a:lstStyle>
          <a:p>
            <a:endParaRPr lang="en-GB" sz="11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B896D6-42A0-384A-8B1D-0AA2AAE9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1570" y="6092048"/>
            <a:ext cx="27432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Quattrocento Sans" panose="020B0502050000020003" pitchFamily="34" charset="0"/>
              </a:defRPr>
            </a:lvl1pPr>
          </a:lstStyle>
          <a:p>
            <a:fld id="{E1302702-BB8F-854D-91B2-445CE3CF9847}" type="slidenum">
              <a:rPr lang="en-GB" smtClean="0"/>
              <a:pPr/>
              <a:t>‹#›</a:t>
            </a:fld>
            <a:endParaRPr lang="en-GB" sz="1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14446-6C49-9049-9889-C4E0039CE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41"/>
          <a:stretch/>
        </p:blipFill>
        <p:spPr>
          <a:xfrm>
            <a:off x="971005" y="6055443"/>
            <a:ext cx="496435" cy="3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0DC2-C1F9-A14E-85DE-7FD725B5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05" y="662247"/>
            <a:ext cx="10515600" cy="54864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4B696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D8A7-12C0-6641-8922-C50B9409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28" y="1708862"/>
            <a:ext cx="10515600" cy="3953685"/>
          </a:xfrm>
        </p:spPr>
        <p:txBody>
          <a:bodyPr/>
          <a:lstStyle>
            <a:lvl1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1pPr>
            <a:lvl2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2pPr>
            <a:lvl3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3pPr>
            <a:lvl4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4pPr>
            <a:lvl5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86F4FF-C2A1-E340-8D94-142593FD8C1F}"/>
              </a:ext>
            </a:extLst>
          </p:cNvPr>
          <p:cNvCxnSpPr>
            <a:cxnSpLocks/>
          </p:cNvCxnSpPr>
          <p:nvPr userDrawn="1"/>
        </p:nvCxnSpPr>
        <p:spPr>
          <a:xfrm>
            <a:off x="705395" y="662247"/>
            <a:ext cx="0" cy="6470073"/>
          </a:xfrm>
          <a:prstGeom prst="line">
            <a:avLst/>
          </a:prstGeom>
          <a:ln w="19050">
            <a:solidFill>
              <a:srgbClr val="E49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BB739F-0482-8B43-A0CB-32586008F48B}"/>
              </a:ext>
            </a:extLst>
          </p:cNvPr>
          <p:cNvSpPr/>
          <p:nvPr userDrawn="1"/>
        </p:nvSpPr>
        <p:spPr>
          <a:xfrm>
            <a:off x="704260" y="662247"/>
            <a:ext cx="65942" cy="548640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60363-EEBA-BB41-9FAF-1DB4345AF923}"/>
              </a:ext>
            </a:extLst>
          </p:cNvPr>
          <p:cNvSpPr/>
          <p:nvPr userDrawn="1"/>
        </p:nvSpPr>
        <p:spPr>
          <a:xfrm>
            <a:off x="11049000" y="6120723"/>
            <a:ext cx="1143000" cy="307777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9057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080F26-32AF-F449-A902-79C0DDEC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7641" y="6092048"/>
            <a:ext cx="4114800" cy="365125"/>
          </a:xfrm>
        </p:spPr>
        <p:txBody>
          <a:bodyPr/>
          <a:lstStyle>
            <a:lvl1pPr algn="l">
              <a:defRPr sz="1100">
                <a:solidFill>
                  <a:srgbClr val="1F3932"/>
                </a:solidFill>
                <a:latin typeface="Quattrocento Sans" panose="020B0502050000020003" pitchFamily="34" charset="0"/>
              </a:defRPr>
            </a:lvl1pPr>
          </a:lstStyle>
          <a:p>
            <a:endParaRPr lang="en-GB" sz="11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4E64A5C-4EB5-234A-A805-2AC40D4D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1570" y="6092048"/>
            <a:ext cx="27432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Quattrocento Sans" panose="020B0502050000020003" pitchFamily="34" charset="0"/>
              </a:defRPr>
            </a:lvl1pPr>
          </a:lstStyle>
          <a:p>
            <a:fld id="{E1302702-BB8F-854D-91B2-445CE3CF9847}" type="slidenum">
              <a:rPr lang="en-GB" smtClean="0"/>
              <a:pPr/>
              <a:t>‹#›</a:t>
            </a:fld>
            <a:endParaRPr lang="en-GB" sz="11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E9E79-0A5B-CE47-AA95-A6518D48D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41"/>
          <a:stretch/>
        </p:blipFill>
        <p:spPr>
          <a:xfrm>
            <a:off x="971005" y="6055443"/>
            <a:ext cx="496435" cy="3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page8image1812576">
            <a:extLst>
              <a:ext uri="{FF2B5EF4-FFF2-40B4-BE49-F238E27FC236}">
                <a16:creationId xmlns:a16="http://schemas.microsoft.com/office/drawing/2014/main" id="{60B8FC23-348C-2141-83A2-4A0C6E9CD0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17" r="643" b="3253"/>
          <a:stretch/>
        </p:blipFill>
        <p:spPr bwMode="auto">
          <a:xfrm>
            <a:off x="-86662" y="0"/>
            <a:ext cx="12285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708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D964D6-C3A2-6244-8962-727F3E7A0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4" b="10940"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539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AD228D-F822-6C4B-879E-1FD980F98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11"/>
          <a:stretch/>
        </p:blipFill>
        <p:spPr>
          <a:xfrm>
            <a:off x="0" y="0"/>
            <a:ext cx="1216198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626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E270BB-905E-9F47-AF4A-E833F9409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 t="4581" r="58" b="11310"/>
          <a:stretch/>
        </p:blipFill>
        <p:spPr>
          <a:xfrm>
            <a:off x="-37162" y="0"/>
            <a:ext cx="1222916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373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01A82-71EB-EE42-B7D7-CB6E53A9F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8" r="3986" b="12823"/>
          <a:stretch/>
        </p:blipFill>
        <p:spPr>
          <a:xfrm>
            <a:off x="-21944" y="0"/>
            <a:ext cx="1222108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990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10071-40CD-844C-BFA9-91D972C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8" b="5667"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5292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84F387-D10E-CB49-861C-E2EF2A9686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9938" cy="6858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Quattrocento Sans" panose="020B05020500000200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467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E6D0FC-91C9-1849-9567-15F9525D3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4" b="10940"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D3A3E4-2BF0-3242-9786-31FF04235280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094227-2A41-3048-BFC4-EA3034FEC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11"/>
          <a:stretch/>
        </p:blipFill>
        <p:spPr>
          <a:xfrm>
            <a:off x="0" y="0"/>
            <a:ext cx="1216198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B96831-70D4-7348-9816-0046CF932ED4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1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5AAB9-5938-234C-B5D7-7D77D5A67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 t="4581" r="58" b="11310"/>
          <a:stretch/>
        </p:blipFill>
        <p:spPr>
          <a:xfrm>
            <a:off x="-37162" y="0"/>
            <a:ext cx="1222916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599D2E-AB47-6645-A89B-522651F2B7BB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9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BB68D-61D9-1047-B38C-3F687E47E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8" r="3986" b="12823"/>
          <a:stretch/>
        </p:blipFill>
        <p:spPr>
          <a:xfrm>
            <a:off x="-21944" y="0"/>
            <a:ext cx="1222108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E4B6A5-0E2E-A747-8193-B4521EF4FDA7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8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E0810-33EB-B64A-B6DB-E980F1460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8" b="5667"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80734A-0790-374A-8172-E2287BCFEA90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C76FD8-44DE-0947-8BC8-502C151BB0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9938" cy="6858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Quattrocento Sans" panose="020B0502050000020003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18450D-0297-044D-BABF-4BCF58230925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8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37493-0B60-E745-82AF-0CAD41293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3571"/>
            <a:ext cx="12213547" cy="7271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30DC2-C1F9-A14E-85DE-7FD725B5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05" y="662247"/>
            <a:ext cx="10515600" cy="54864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4B696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D8A7-12C0-6641-8922-C50B9409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28" y="1708862"/>
            <a:ext cx="10515600" cy="3953685"/>
          </a:xfrm>
        </p:spPr>
        <p:txBody>
          <a:bodyPr/>
          <a:lstStyle>
            <a:lvl1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1pPr>
            <a:lvl2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2pPr>
            <a:lvl3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3pPr>
            <a:lvl4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4pPr>
            <a:lvl5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86F4FF-C2A1-E340-8D94-142593FD8C1F}"/>
              </a:ext>
            </a:extLst>
          </p:cNvPr>
          <p:cNvCxnSpPr>
            <a:cxnSpLocks/>
          </p:cNvCxnSpPr>
          <p:nvPr userDrawn="1"/>
        </p:nvCxnSpPr>
        <p:spPr>
          <a:xfrm>
            <a:off x="705395" y="662247"/>
            <a:ext cx="0" cy="6470073"/>
          </a:xfrm>
          <a:prstGeom prst="line">
            <a:avLst/>
          </a:prstGeom>
          <a:ln w="19050">
            <a:solidFill>
              <a:srgbClr val="E49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BB739F-0482-8B43-A0CB-32586008F48B}"/>
              </a:ext>
            </a:extLst>
          </p:cNvPr>
          <p:cNvSpPr/>
          <p:nvPr userDrawn="1"/>
        </p:nvSpPr>
        <p:spPr>
          <a:xfrm>
            <a:off x="704260" y="662247"/>
            <a:ext cx="65942" cy="548640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72765-7919-E349-84F5-0E9A9A4DF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41"/>
          <a:stretch/>
        </p:blipFill>
        <p:spPr>
          <a:xfrm>
            <a:off x="971005" y="6055443"/>
            <a:ext cx="496435" cy="396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60363-EEBA-BB41-9FAF-1DB4345AF923}"/>
              </a:ext>
            </a:extLst>
          </p:cNvPr>
          <p:cNvSpPr/>
          <p:nvPr userDrawn="1"/>
        </p:nvSpPr>
        <p:spPr>
          <a:xfrm>
            <a:off x="11049000" y="6120723"/>
            <a:ext cx="1143000" cy="307777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9057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63A0-8793-1246-BD9D-B8F7DB9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1570" y="6092048"/>
            <a:ext cx="27432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Quattrocento Sans" panose="020B0502050000020003" pitchFamily="34" charset="0"/>
              </a:defRPr>
            </a:lvl1pPr>
          </a:lstStyle>
          <a:p>
            <a:fld id="{E1302702-BB8F-854D-91B2-445CE3CF9847}" type="slidenum">
              <a:rPr lang="en-GB" smtClean="0"/>
              <a:pPr/>
              <a:t>‹#›</a:t>
            </a:fld>
            <a:endParaRPr lang="en-GB" sz="11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080F26-32AF-F449-A902-79C0DDEC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7641" y="6092048"/>
            <a:ext cx="4114800" cy="365125"/>
          </a:xfrm>
        </p:spPr>
        <p:txBody>
          <a:bodyPr/>
          <a:lstStyle>
            <a:lvl1pPr algn="l">
              <a:defRPr sz="1100">
                <a:solidFill>
                  <a:srgbClr val="1F3932"/>
                </a:solidFill>
                <a:latin typeface="Quattrocento Sans" panose="020B0502050000020003" pitchFamily="34" charset="0"/>
              </a:defRPr>
            </a:lvl1pPr>
          </a:lstStyle>
          <a:p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38321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D4E8FD-B854-3044-B537-CB1C6DA84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4627"/>
            <a:ext cx="12198979" cy="7262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30DC2-C1F9-A14E-85DE-7FD725B5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05" y="662247"/>
            <a:ext cx="10515600" cy="54864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4B696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D8A7-12C0-6641-8922-C50B9409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28" y="1708862"/>
            <a:ext cx="10515600" cy="3953685"/>
          </a:xfrm>
        </p:spPr>
        <p:txBody>
          <a:bodyPr/>
          <a:lstStyle>
            <a:lvl1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1pPr>
            <a:lvl2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2pPr>
            <a:lvl3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3pPr>
            <a:lvl4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4pPr>
            <a:lvl5pPr>
              <a:defRPr sz="1800">
                <a:solidFill>
                  <a:srgbClr val="0D1614"/>
                </a:solidFill>
                <a:latin typeface="Quattrocento Sans" panose="020B05020500000200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86F4FF-C2A1-E340-8D94-142593FD8C1F}"/>
              </a:ext>
            </a:extLst>
          </p:cNvPr>
          <p:cNvCxnSpPr>
            <a:cxnSpLocks/>
          </p:cNvCxnSpPr>
          <p:nvPr userDrawn="1"/>
        </p:nvCxnSpPr>
        <p:spPr>
          <a:xfrm>
            <a:off x="705395" y="662247"/>
            <a:ext cx="0" cy="6470073"/>
          </a:xfrm>
          <a:prstGeom prst="line">
            <a:avLst/>
          </a:prstGeom>
          <a:ln w="19050">
            <a:solidFill>
              <a:srgbClr val="E49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BB739F-0482-8B43-A0CB-32586008F48B}"/>
              </a:ext>
            </a:extLst>
          </p:cNvPr>
          <p:cNvSpPr/>
          <p:nvPr userDrawn="1"/>
        </p:nvSpPr>
        <p:spPr>
          <a:xfrm>
            <a:off x="704260" y="662247"/>
            <a:ext cx="65942" cy="548640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60363-EEBA-BB41-9FAF-1DB4345AF923}"/>
              </a:ext>
            </a:extLst>
          </p:cNvPr>
          <p:cNvSpPr/>
          <p:nvPr userDrawn="1"/>
        </p:nvSpPr>
        <p:spPr>
          <a:xfrm>
            <a:off x="11049000" y="6120723"/>
            <a:ext cx="1143000" cy="307777"/>
          </a:xfrm>
          <a:prstGeom prst="rect">
            <a:avLst/>
          </a:prstGeom>
          <a:solidFill>
            <a:srgbClr val="E4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9057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080F26-32AF-F449-A902-79C0DDEC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7641" y="6092048"/>
            <a:ext cx="4114800" cy="365125"/>
          </a:xfrm>
        </p:spPr>
        <p:txBody>
          <a:bodyPr/>
          <a:lstStyle>
            <a:lvl1pPr algn="l">
              <a:defRPr sz="1100">
                <a:solidFill>
                  <a:srgbClr val="1F3932"/>
                </a:solidFill>
                <a:latin typeface="Quattrocento Sans" panose="020B0502050000020003" pitchFamily="34" charset="0"/>
              </a:defRPr>
            </a:lvl1pPr>
          </a:lstStyle>
          <a:p>
            <a:endParaRPr lang="en-GB" sz="11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918EF-30F5-E442-8E77-2AC2A6EE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1570" y="6092048"/>
            <a:ext cx="27432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Quattrocento Sans" panose="020B0502050000020003" pitchFamily="34" charset="0"/>
              </a:defRPr>
            </a:lvl1pPr>
          </a:lstStyle>
          <a:p>
            <a:fld id="{E1302702-BB8F-854D-91B2-445CE3CF9847}" type="slidenum">
              <a:rPr lang="en-GB" smtClean="0"/>
              <a:pPr/>
              <a:t>‹#›</a:t>
            </a:fld>
            <a:endParaRPr lang="en-GB" sz="11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42C2A2-947C-444B-AC9F-BC736E3C3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41"/>
          <a:stretch/>
        </p:blipFill>
        <p:spPr>
          <a:xfrm>
            <a:off x="971005" y="6055443"/>
            <a:ext cx="496435" cy="3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94FAD-04A1-D34F-B0B9-C1A437E9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EF4D8-D4E2-CF49-9D00-57D364E0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61D1D-C922-1F41-BE18-CAC63517C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A33E-8F1C-4541-B218-42393A93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39E8-7A3A-C949-ACF6-B3284361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71" r:id="rId6"/>
    <p:sldLayoutId id="2147483662" r:id="rId7"/>
    <p:sldLayoutId id="2147483650" r:id="rId8"/>
    <p:sldLayoutId id="2147483663" r:id="rId9"/>
    <p:sldLayoutId id="2147483664" r:id="rId10"/>
    <p:sldLayoutId id="2147483665" r:id="rId11"/>
    <p:sldLayoutId id="2147483651" r:id="rId12"/>
    <p:sldLayoutId id="2147483666" r:id="rId13"/>
    <p:sldLayoutId id="2147483667" r:id="rId14"/>
    <p:sldLayoutId id="2147483672" r:id="rId15"/>
    <p:sldLayoutId id="2147483673" r:id="rId16"/>
    <p:sldLayoutId id="2147483674" r:id="rId17"/>
    <p:sldLayoutId id="214748366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E271-2145-764F-B575-9F495E171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Enlighten- NHS2048: The Future Health of Scotland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Monday 27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Mark Diffley, Founder and Director</a:t>
            </a:r>
          </a:p>
        </p:txBody>
      </p:sp>
    </p:spTree>
    <p:extLst>
      <p:ext uri="{BB962C8B-B14F-4D97-AF65-F5344CB8AC3E}">
        <p14:creationId xmlns:p14="http://schemas.microsoft.com/office/powerpoint/2010/main" val="138400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A758-A782-AA92-3DC4-E73123CA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Fewer than 3 in 10 think social care is working well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AB5C-EEB7-EDE3-8567-4EC5C6FE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9</a:t>
            </a:fld>
            <a:endParaRPr lang="en-GB" sz="1100"/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F9737C4F-B8E3-46F1-6F7A-971600191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74" y="1397331"/>
            <a:ext cx="11218388" cy="43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AF6AA-899F-69CC-FFBA-ABDE56B9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9CE3-D313-13A2-D276-D97897BF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" y="400827"/>
            <a:ext cx="10809316" cy="548640"/>
          </a:xfrm>
        </p:spPr>
        <p:txBody>
          <a:bodyPr/>
          <a:lstStyle/>
          <a:p>
            <a:r>
              <a:rPr lang="en-GB"/>
              <a:t>And is even lower among those most likely to need it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6ACA4-E14D-8B07-9C09-3AFF3A9B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pic>
        <p:nvPicPr>
          <p:cNvPr id="7" name="Picture 6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FD786270-DE30-D9F6-31CB-708D3004D5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478" y="1211406"/>
            <a:ext cx="10351008" cy="46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3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0F04-3318-8150-9253-E1F418E8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Sustainability </a:t>
            </a:r>
            <a:r>
              <a:rPr lang="en-GB" dirty="0"/>
              <a:t>and </a:t>
            </a:r>
            <a:r>
              <a:rPr lang="en-GB"/>
              <a:t>Equity seen as key future issue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5C926-7455-FAF2-BAF3-A907841B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54058-6CB3-9C76-D53B-82B89E7D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11</a:t>
            </a:fld>
            <a:endParaRPr lang="en-GB" sz="1100"/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A4AAE9D2-8A7F-D0D3-D5DB-0ED2ECF537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412" y="1210887"/>
            <a:ext cx="9009176" cy="53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FFCA6-9261-F1D0-89B9-A678DECB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B7A2-7567-A774-EF4A-0D79D855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170"/>
            <a:ext cx="10515600" cy="548640"/>
          </a:xfrm>
        </p:spPr>
        <p:txBody>
          <a:bodyPr/>
          <a:lstStyle/>
          <a:p>
            <a:r>
              <a:rPr lang="en-GB" dirty="0"/>
              <a:t>Sustainability and Equity seen as key future issue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76209-7635-1BC0-7C1E-0BF7B559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F3932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592F-D693-B112-8364-F6FF1B60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D918A1-1A37-BD32-EB4D-EB16B3FE9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56269"/>
              </p:ext>
            </p:extLst>
          </p:nvPr>
        </p:nvGraphicFramePr>
        <p:xfrm>
          <a:off x="1158495" y="1353264"/>
          <a:ext cx="10684975" cy="451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995">
                  <a:extLst>
                    <a:ext uri="{9D8B030D-6E8A-4147-A177-3AD203B41FA5}">
                      <a16:colId xmlns:a16="http://schemas.microsoft.com/office/drawing/2014/main" val="1903096261"/>
                    </a:ext>
                  </a:extLst>
                </a:gridCol>
                <a:gridCol w="2136995">
                  <a:extLst>
                    <a:ext uri="{9D8B030D-6E8A-4147-A177-3AD203B41FA5}">
                      <a16:colId xmlns:a16="http://schemas.microsoft.com/office/drawing/2014/main" val="3988681326"/>
                    </a:ext>
                  </a:extLst>
                </a:gridCol>
                <a:gridCol w="2136995">
                  <a:extLst>
                    <a:ext uri="{9D8B030D-6E8A-4147-A177-3AD203B41FA5}">
                      <a16:colId xmlns:a16="http://schemas.microsoft.com/office/drawing/2014/main" val="1636043478"/>
                    </a:ext>
                  </a:extLst>
                </a:gridCol>
                <a:gridCol w="2136995">
                  <a:extLst>
                    <a:ext uri="{9D8B030D-6E8A-4147-A177-3AD203B41FA5}">
                      <a16:colId xmlns:a16="http://schemas.microsoft.com/office/drawing/2014/main" val="3483445597"/>
                    </a:ext>
                  </a:extLst>
                </a:gridCol>
                <a:gridCol w="2136995">
                  <a:extLst>
                    <a:ext uri="{9D8B030D-6E8A-4147-A177-3AD203B41FA5}">
                      <a16:colId xmlns:a16="http://schemas.microsoft.com/office/drawing/2014/main" val="3777418075"/>
                    </a:ext>
                  </a:extLst>
                </a:gridCol>
              </a:tblGrid>
              <a:tr h="7531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4562"/>
                  </a:ext>
                </a:extLst>
              </a:tr>
              <a:tr h="7531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Sustainability (30%)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Equity (35%)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Sustainability (33%)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Sustainability (30%)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Sustainability (31%)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1126363"/>
                  </a:ext>
                </a:extLst>
              </a:tr>
              <a:tr h="7531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Equity (23%)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Accountability (21%)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Equity (21%)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Equity (23%)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Equity (23%)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4997373"/>
                  </a:ext>
                </a:extLst>
              </a:tr>
              <a:tr h="7531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Accountability (18%)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Sustainability (20%)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Accountability (17%)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Accountability (19%)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Accountability (18%)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972296"/>
                  </a:ext>
                </a:extLst>
              </a:tr>
              <a:tr h="7531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Choice (16%)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Choice (17%)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Innovation (15%)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Innovation (15%)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Choice (19%)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89304539"/>
                  </a:ext>
                </a:extLst>
              </a:tr>
              <a:tr h="7531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Innovation (12%)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Innovation (8%)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Choice (14%)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Choice (14%)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Innovation (10%)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710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D65510-AC5F-12ED-496E-065455B461CC}"/>
              </a:ext>
            </a:extLst>
          </p:cNvPr>
          <p:cNvSpPr txBox="1"/>
          <p:nvPr/>
        </p:nvSpPr>
        <p:spPr>
          <a:xfrm>
            <a:off x="912320" y="985810"/>
            <a:ext cx="92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Proportion rating each measure as ‘1- most important’</a:t>
            </a:r>
          </a:p>
        </p:txBody>
      </p:sp>
    </p:spTree>
    <p:extLst>
      <p:ext uri="{BB962C8B-B14F-4D97-AF65-F5344CB8AC3E}">
        <p14:creationId xmlns:p14="http://schemas.microsoft.com/office/powerpoint/2010/main" val="199670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8B2D-95FA-1B56-4267-E2ECF89E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" y="374377"/>
            <a:ext cx="10515600" cy="548640"/>
          </a:xfrm>
        </p:spPr>
        <p:txBody>
          <a:bodyPr/>
          <a:lstStyle/>
          <a:p>
            <a:r>
              <a:rPr lang="en-GB" sz="3000"/>
              <a:t>Public has a range of priorities</a:t>
            </a:r>
            <a:r>
              <a:rPr lang="en-GB" sz="3000" dirty="0"/>
              <a:t> to improve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844D-2562-431F-A431-C8DF95F2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13</a:t>
            </a:fld>
            <a:endParaRPr lang="en-GB" sz="1100"/>
          </a:p>
        </p:txBody>
      </p:sp>
      <p:pic>
        <p:nvPicPr>
          <p:cNvPr id="6" name="Picture 5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3970E579-23F1-9251-4D5D-BFD3E9AE67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515" y="988172"/>
            <a:ext cx="7579828" cy="53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43509-20F5-0457-40D3-66C120A13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31AB-52B1-BCDE-DFC9-7C865F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" y="374377"/>
            <a:ext cx="10515600" cy="548640"/>
          </a:xfrm>
        </p:spPr>
        <p:txBody>
          <a:bodyPr/>
          <a:lstStyle/>
          <a:p>
            <a:r>
              <a:rPr lang="en-GB" sz="3000"/>
              <a:t>And there is some consistency across the population</a:t>
            </a:r>
            <a:endParaRPr lang="en-GB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4C696-35AB-A04D-1E6A-B7D82D3A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D5FC51-E02F-9E53-91BE-FAD57CCA3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17054"/>
              </p:ext>
            </p:extLst>
          </p:nvPr>
        </p:nvGraphicFramePr>
        <p:xfrm>
          <a:off x="1115936" y="997835"/>
          <a:ext cx="10515600" cy="416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9030962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86813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6043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34455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77418075"/>
                    </a:ext>
                  </a:extLst>
                </a:gridCol>
              </a:tblGrid>
              <a:tr h="10409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4562"/>
                  </a:ext>
                </a:extLst>
              </a:tr>
              <a:tr h="10409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Allowing more non-doctors (e.g. nurse practitioners, pharmacists) to lead care (51%)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Introducing means testing so that higher earners contribute financially towards non-urgent or elective healthcare services they use (47%)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Allowing more non-doctors (e.g. nurse practitioners, pharmacists) to lead care (56%)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Allowing more non-doctors (e.g. nurse practitioners, pharmacists) to lead care (52%)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Allowing more non-doctors (e.g. nurse practitioners, pharmacists) to lead care (51%)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1126363"/>
                  </a:ext>
                </a:extLst>
              </a:tr>
              <a:tr h="10409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Introducing means testing so that higher earners contribute financially towards non-urgent or elective healthcare services they use (43%)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Allowing more non-doctors (e.g. nurse practitioners, pharmacists) to lead care (45%)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Placing more responsibility on individuals to manage their own health and care (43%)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Introducing means testing so that higher earners contribute financially towards non-urgent or elective healthcare services they use (44%)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Introducing means testing so that higher earners contribute financially towards non-urgent or elective healthcare services they use (42%)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4997373"/>
                  </a:ext>
                </a:extLst>
              </a:tr>
              <a:tr h="10409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Placing more responsibility on individuals to manage their own health and care (35%)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Placing more responsibility on individuals to manage their own health and care (35%)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Introducing means testing so that higher earners contribute financially towards non-urgent or elective healthcare services they use (41%)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Placing more responsibility on individuals to manage their own health and care (37%)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Placing more responsibility on individuals to manage their own health 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 care (33%)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9722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1DBDB0-DE67-B0B9-8F72-2CC2A779EF44}"/>
              </a:ext>
            </a:extLst>
          </p:cNvPr>
          <p:cNvSpPr txBox="1"/>
          <p:nvPr/>
        </p:nvSpPr>
        <p:spPr>
          <a:xfrm>
            <a:off x="1115936" y="5503661"/>
            <a:ext cx="9244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/>
              <a:t>Thinking about ways the government could improve healthcare in Scotland, which three of the following policy options do you think would be most acceptable? Select up to three (Base:1,020)</a:t>
            </a:r>
          </a:p>
        </p:txBody>
      </p:sp>
    </p:spTree>
    <p:extLst>
      <p:ext uri="{BB962C8B-B14F-4D97-AF65-F5344CB8AC3E}">
        <p14:creationId xmlns:p14="http://schemas.microsoft.com/office/powerpoint/2010/main" val="196567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01A7-9A7E-D7EE-F972-53DAF090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6819"/>
            <a:ext cx="11353801" cy="548640"/>
          </a:xfrm>
        </p:spPr>
        <p:txBody>
          <a:bodyPr/>
          <a:lstStyle/>
          <a:p>
            <a:r>
              <a:rPr lang="en-GB" sz="2800"/>
              <a:t>Barriers to change reflect public priorities – money and staffing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E1A0A-A83F-2147-D1EC-1C049FCC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15</a:t>
            </a:fld>
            <a:endParaRPr lang="en-GB" sz="1100"/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AE790D42-ECF1-D1D0-0749-D0546BD03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42" y="778938"/>
            <a:ext cx="6957521" cy="56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78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99C8-D5AB-0716-144C-A86E90C0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93" y="400827"/>
            <a:ext cx="10515600" cy="548640"/>
          </a:xfrm>
        </p:spPr>
        <p:txBody>
          <a:bodyPr/>
          <a:lstStyle/>
          <a:p>
            <a:r>
              <a:rPr lang="en-GB" dirty="0"/>
              <a:t>Healthcare and the NHS has consistently been seen as the most important issue facing Scotland….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7B657-F0F2-AE9C-2DCD-DA8C67AC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E794D-2030-8A7C-C9FA-53731E3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</a:t>
            </a:fld>
            <a:endParaRPr lang="en-GB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5DB1BE-EB4C-4DE7-A037-D470BFF7C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40"/>
          <a:stretch>
            <a:fillRect/>
          </a:stretch>
        </p:blipFill>
        <p:spPr>
          <a:xfrm>
            <a:off x="3023702" y="1143317"/>
            <a:ext cx="6678082" cy="51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4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863C-C92C-5D40-8587-E0233BB1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33" y="256968"/>
            <a:ext cx="10965180" cy="548640"/>
          </a:xfrm>
        </p:spPr>
        <p:txBody>
          <a:bodyPr/>
          <a:lstStyle/>
          <a:p>
            <a:r>
              <a:rPr lang="en-GB"/>
              <a:t>We support change/</a:t>
            </a:r>
            <a:r>
              <a:rPr lang="en-GB" dirty="0"/>
              <a:t>reform</a:t>
            </a:r>
            <a:r>
              <a:rPr lang="en-GB"/>
              <a:t> to NHS and social care…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521F3-DCAC-914D-88D9-EA5BEE14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2</a:t>
            </a:fld>
            <a:endParaRPr lang="en-GB" sz="1100"/>
          </a:p>
        </p:txBody>
      </p:sp>
      <p:pic>
        <p:nvPicPr>
          <p:cNvPr id="7" name="Picture 6" descr="A close-up of a graph&#10;&#10;AI-generated content may be incorrect.">
            <a:extLst>
              <a:ext uri="{FF2B5EF4-FFF2-40B4-BE49-F238E27FC236}">
                <a16:creationId xmlns:a16="http://schemas.microsoft.com/office/drawing/2014/main" id="{2D2F691B-3CCD-034D-9310-FEC7F38024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639" y="805608"/>
            <a:ext cx="10222173" cy="51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0EAF8-34A0-8409-EDB9-406574EE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5914-6F6D-C66A-86AA-098E5092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" y="457847"/>
            <a:ext cx="10515600" cy="548640"/>
          </a:xfrm>
        </p:spPr>
        <p:txBody>
          <a:bodyPr/>
          <a:lstStyle/>
          <a:p>
            <a:r>
              <a:rPr lang="en-GB"/>
              <a:t>… particularly as we get older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F45DB-99CE-B39D-951F-9C87143E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2A666ED7-93A3-26D0-5346-454EBCD7D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37" y="1191695"/>
            <a:ext cx="10738426" cy="47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A832-DEC8-32CA-C375-0BD40FD6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‘free at the point use’ principle remains critical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3A601-C043-7CE7-5996-145CC021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4</a:t>
            </a:fld>
            <a:endParaRPr lang="en-GB" sz="1100"/>
          </a:p>
        </p:txBody>
      </p:sp>
      <p:pic>
        <p:nvPicPr>
          <p:cNvPr id="4" name="Picture 3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E13D8465-B406-1F06-5631-9026F9D7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04" y="1210887"/>
            <a:ext cx="10449851" cy="45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3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B8714-8199-CDAF-BE27-FBD2C1A4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FD6B-D404-9EF8-74E0-FEB33E8C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90" y="400827"/>
            <a:ext cx="11004518" cy="548640"/>
          </a:xfrm>
        </p:spPr>
        <p:txBody>
          <a:bodyPr/>
          <a:lstStyle/>
          <a:p>
            <a:r>
              <a:rPr lang="en-GB" dirty="0"/>
              <a:t>Older citizens are most resistant to private healthcare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A8B2D-D504-11A4-47D1-367814DC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aph of blue bars&#10;&#10;AI-generated content may be incorrect.">
            <a:extLst>
              <a:ext uri="{FF2B5EF4-FFF2-40B4-BE49-F238E27FC236}">
                <a16:creationId xmlns:a16="http://schemas.microsoft.com/office/drawing/2014/main" id="{756E072F-94D6-D93D-F363-868EEF406D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70" y="874400"/>
            <a:ext cx="9599957" cy="5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DF380-AAE2-CD68-6DEE-2F6EF18D9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3D4E-7922-81AB-F8BA-840E3A61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" y="318531"/>
            <a:ext cx="10515600" cy="548640"/>
          </a:xfrm>
        </p:spPr>
        <p:txBody>
          <a:bodyPr/>
          <a:lstStyle/>
          <a:p>
            <a:r>
              <a:rPr lang="en-GB"/>
              <a:t>Party support is also important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E2E3C-5A3C-9908-A5AC-C6A706FA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3B7E0864-0808-EF27-423E-84237DAD0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969" y="881542"/>
            <a:ext cx="9484001" cy="51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5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E036-00D1-82E9-B3B0-140DD9CD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55" y="227823"/>
            <a:ext cx="10607689" cy="548640"/>
          </a:xfrm>
        </p:spPr>
        <p:txBody>
          <a:bodyPr/>
          <a:lstStyle/>
          <a:p>
            <a:r>
              <a:rPr lang="en-GB" sz="2800" dirty="0"/>
              <a:t>Waiting times, staffing, funding seen as key NHS 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CA1EC-BE3D-6FF5-C3BB-8EE23A56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7</a:t>
            </a:fld>
            <a:endParaRPr lang="en-GB" sz="1100"/>
          </a:p>
        </p:txBody>
      </p:sp>
      <p:pic>
        <p:nvPicPr>
          <p:cNvPr id="6" name="Picture 5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D2DC99FE-A20A-0FA1-6F54-D68EEE583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114" y="776463"/>
            <a:ext cx="7308940" cy="5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301FA-3EAA-D1B3-31F9-595978311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5422-CDEB-138B-6476-C73FFBAC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11" y="372209"/>
            <a:ext cx="10515600" cy="548640"/>
          </a:xfrm>
        </p:spPr>
        <p:txBody>
          <a:bodyPr/>
          <a:lstStyle/>
          <a:p>
            <a:r>
              <a:rPr lang="en-GB" dirty="0"/>
              <a:t>And there is consistency across groups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6C087-2875-54F9-7087-1909F9A9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02702-BB8F-854D-91B2-445CE3CF984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Quattrocento Sans" panose="020B05020500000200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5CEF73-495C-88E3-BED8-93FB142A8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66584"/>
              </p:ext>
            </p:extLst>
          </p:nvPr>
        </p:nvGraphicFramePr>
        <p:xfrm>
          <a:off x="1115936" y="997836"/>
          <a:ext cx="10336275" cy="443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55">
                  <a:extLst>
                    <a:ext uri="{9D8B030D-6E8A-4147-A177-3AD203B41FA5}">
                      <a16:colId xmlns:a16="http://schemas.microsoft.com/office/drawing/2014/main" val="1903096261"/>
                    </a:ext>
                  </a:extLst>
                </a:gridCol>
                <a:gridCol w="2067255">
                  <a:extLst>
                    <a:ext uri="{9D8B030D-6E8A-4147-A177-3AD203B41FA5}">
                      <a16:colId xmlns:a16="http://schemas.microsoft.com/office/drawing/2014/main" val="3988681326"/>
                    </a:ext>
                  </a:extLst>
                </a:gridCol>
                <a:gridCol w="2067255">
                  <a:extLst>
                    <a:ext uri="{9D8B030D-6E8A-4147-A177-3AD203B41FA5}">
                      <a16:colId xmlns:a16="http://schemas.microsoft.com/office/drawing/2014/main" val="1636043478"/>
                    </a:ext>
                  </a:extLst>
                </a:gridCol>
                <a:gridCol w="2067255">
                  <a:extLst>
                    <a:ext uri="{9D8B030D-6E8A-4147-A177-3AD203B41FA5}">
                      <a16:colId xmlns:a16="http://schemas.microsoft.com/office/drawing/2014/main" val="3483445597"/>
                    </a:ext>
                  </a:extLst>
                </a:gridCol>
                <a:gridCol w="2067255">
                  <a:extLst>
                    <a:ext uri="{9D8B030D-6E8A-4147-A177-3AD203B41FA5}">
                      <a16:colId xmlns:a16="http://schemas.microsoft.com/office/drawing/2014/main" val="3777418075"/>
                    </a:ext>
                  </a:extLst>
                </a:gridCol>
              </a:tblGrid>
              <a:tr h="73850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4562"/>
                  </a:ext>
                </a:extLst>
              </a:tr>
              <a:tr h="7385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Long waiting times for treatment (45%)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Long waiting times for treatment (49%)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Long waiting times for treatment (45%)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Long waiting times for treatment (42%)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Long waiting times for treatment (48%)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1126363"/>
                  </a:ext>
                </a:extLst>
              </a:tr>
              <a:tr h="7385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Staff shortages and burnout (39%)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Staff shortages and burnout (41%)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Ageing population and rising demand (37%)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Staff shortages and burnout (35%)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Staff shortages and burnout (42%)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4997373"/>
                  </a:ext>
                </a:extLst>
              </a:tr>
              <a:tr h="7385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Waiting times to see a GP (34%)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Lack of funding and resources (40%)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Staff shortages and burnout (32%)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Lack of funding and resources (34%)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Waiting times to see a GP (38%)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0972296"/>
                  </a:ext>
                </a:extLst>
              </a:tr>
              <a:tr h="7385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Lack of funding and resources (33%)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Waiting times to see a GP (40%)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Waiting times to see a GP (30%)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Ageing population and rising demand (33%)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Lack of funding and resources (32%)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89304539"/>
                  </a:ext>
                </a:extLst>
              </a:tr>
              <a:tr h="7385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Ageing population and rising demand (28%)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amount of funding it gets from government (22%)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Lack of funding and resources (25%)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Waiting times to see a GP (30%)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Ageing population and rising demand (24%)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710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4123A8-7331-9F00-46DE-416B105FEDC6}"/>
              </a:ext>
            </a:extLst>
          </p:cNvPr>
          <p:cNvSpPr txBox="1"/>
          <p:nvPr/>
        </p:nvSpPr>
        <p:spPr>
          <a:xfrm>
            <a:off x="1154176" y="5656970"/>
            <a:ext cx="93339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/>
              <a:t>Thinking about the NHS in Scotland, which of the following, if any, do you think are the most serious challenges it faces? Select up to three (Base: 1,020)</a:t>
            </a:r>
          </a:p>
        </p:txBody>
      </p:sp>
    </p:spTree>
    <p:extLst>
      <p:ext uri="{BB962C8B-B14F-4D97-AF65-F5344CB8AC3E}">
        <p14:creationId xmlns:p14="http://schemas.microsoft.com/office/powerpoint/2010/main" val="418338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D1614"/>
      </a:dk1>
      <a:lt1>
        <a:srgbClr val="FEFFFF"/>
      </a:lt1>
      <a:dk2>
        <a:srgbClr val="0D1614"/>
      </a:dk2>
      <a:lt2>
        <a:srgbClr val="DEE9E6"/>
      </a:lt2>
      <a:accent1>
        <a:srgbClr val="1F3832"/>
      </a:accent1>
      <a:accent2>
        <a:srgbClr val="4B6960"/>
      </a:accent2>
      <a:accent3>
        <a:srgbClr val="E39057"/>
      </a:accent3>
      <a:accent4>
        <a:srgbClr val="C15671"/>
      </a:accent4>
      <a:accent5>
        <a:srgbClr val="71122B"/>
      </a:accent5>
      <a:accent6>
        <a:srgbClr val="78A6D1"/>
      </a:accent6>
      <a:hlink>
        <a:srgbClr val="E39057"/>
      </a:hlink>
      <a:folHlink>
        <a:srgbClr val="E390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DDBD353EE1342BC0C93D10B30ADBD" ma:contentTypeVersion="3" ma:contentTypeDescription="Create a new document." ma:contentTypeScope="" ma:versionID="b94ccbca9edc1aac58e9fd57d8f51837">
  <xsd:schema xmlns:xsd="http://www.w3.org/2001/XMLSchema" xmlns:xs="http://www.w3.org/2001/XMLSchema" xmlns:p="http://schemas.microsoft.com/office/2006/metadata/properties" xmlns:ns2="43f5eb1b-9c43-4630-99a3-d0545ad3a7c2" targetNamespace="http://schemas.microsoft.com/office/2006/metadata/properties" ma:root="true" ma:fieldsID="b9fa1cdc1c796d037f84f5d573bffa4d" ns2:_="">
    <xsd:import namespace="43f5eb1b-9c43-4630-99a3-d0545ad3a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5eb1b-9c43-4630-99a3-d0545ad3a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C450EA-A183-466B-8565-597D320B7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E3D43-0C2F-42F6-8922-B5F8886192FE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3f5eb1b-9c43-4630-99a3-d0545ad3a7c2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81122B-98AB-435C-ADF5-7DBAC9ED5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5eb1b-9c43-4630-99a3-d0545ad3a7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846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 Narrow</vt:lpstr>
      <vt:lpstr>Arial</vt:lpstr>
      <vt:lpstr>Calibri</vt:lpstr>
      <vt:lpstr>Calibri Light</vt:lpstr>
      <vt:lpstr>Gabriela SemiBold</vt:lpstr>
      <vt:lpstr>Quattrocento Sans</vt:lpstr>
      <vt:lpstr>Rockwell</vt:lpstr>
      <vt:lpstr>Office Theme</vt:lpstr>
      <vt:lpstr>Enlighten- NHS2048: The Future Health of Scotland  Monday 27th October  Mark Diffley, Founder and Director</vt:lpstr>
      <vt:lpstr>Healthcare and the NHS has consistently been seen as the most important issue facing Scotland….</vt:lpstr>
      <vt:lpstr>We support change/reform to NHS and social care…</vt:lpstr>
      <vt:lpstr>… particularly as we get older</vt:lpstr>
      <vt:lpstr>The ‘free at the point use’ principle remains critical</vt:lpstr>
      <vt:lpstr>Older citizens are most resistant to private healthcare</vt:lpstr>
      <vt:lpstr>Party support is also important</vt:lpstr>
      <vt:lpstr>Waiting times, staffing, funding seen as key NHS challenges</vt:lpstr>
      <vt:lpstr>And there is consistency across groups</vt:lpstr>
      <vt:lpstr>Fewer than 3 in 10 think social care is working well</vt:lpstr>
      <vt:lpstr>And is even lower among those most likely to need it</vt:lpstr>
      <vt:lpstr>Sustainability and Equity seen as key future issue</vt:lpstr>
      <vt:lpstr>Sustainability and Equity seen as key future issue</vt:lpstr>
      <vt:lpstr>Public has a range of priorities to improve healthcare</vt:lpstr>
      <vt:lpstr>And there is some consistency across the population</vt:lpstr>
      <vt:lpstr>Barriers to change reflect public priorities – money and staffing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Maquieira</dc:creator>
  <cp:lastModifiedBy>Scott Edgar</cp:lastModifiedBy>
  <cp:revision>2</cp:revision>
  <dcterms:created xsi:type="dcterms:W3CDTF">2020-10-03T15:18:02Z</dcterms:created>
  <dcterms:modified xsi:type="dcterms:W3CDTF">2025-10-24T14:26:41Z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0x0101005F5DDBD353EE1342BC0C93D10B30ADBD</vt:lpwstr>
  </property>
  <property fmtid="{D5CDD505-2E9C-101B-9397-08002B2CF9AE}" pid="3" name="MediaServiceImageTags">
    <vt:lpwstr/>
  </property>
</Properties>
</file>