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18.xml" ContentType="application/vnd.openxmlformats-officedocument.theme+xml"/>
  <Override PartName="/ppt/slideLayouts/slideLayout7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2.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20.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theme/theme23.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2" r:id="rId1"/>
    <p:sldMasterId id="2147483913" r:id="rId2"/>
    <p:sldMasterId id="2147483762" r:id="rId3"/>
    <p:sldMasterId id="2147483909" r:id="rId4"/>
    <p:sldMasterId id="2147483922" r:id="rId5"/>
    <p:sldMasterId id="2147483929" r:id="rId6"/>
    <p:sldMasterId id="2147483937" r:id="rId7"/>
    <p:sldMasterId id="2147483941" r:id="rId8"/>
    <p:sldMasterId id="2147483947" r:id="rId9"/>
    <p:sldMasterId id="2147483955" r:id="rId10"/>
    <p:sldMasterId id="2147483962" r:id="rId11"/>
    <p:sldMasterId id="2147483978" r:id="rId12"/>
    <p:sldMasterId id="2147483980" r:id="rId13"/>
    <p:sldMasterId id="2147483982" r:id="rId14"/>
    <p:sldMasterId id="2147483988" r:id="rId15"/>
    <p:sldMasterId id="2147484012" r:id="rId16"/>
    <p:sldMasterId id="2147484015" r:id="rId17"/>
    <p:sldMasterId id="2147484022" r:id="rId18"/>
    <p:sldMasterId id="2147484026" r:id="rId19"/>
    <p:sldMasterId id="2147484033" r:id="rId20"/>
    <p:sldMasterId id="2147484040" r:id="rId21"/>
    <p:sldMasterId id="2147484048" r:id="rId22"/>
  </p:sldMasterIdLst>
  <p:notesMasterIdLst>
    <p:notesMasterId r:id="rId48"/>
  </p:notesMasterIdLst>
  <p:handoutMasterIdLst>
    <p:handoutMasterId r:id="rId49"/>
  </p:handoutMasterIdLst>
  <p:sldIdLst>
    <p:sldId id="699" r:id="rId23"/>
    <p:sldId id="679" r:id="rId24"/>
    <p:sldId id="682" r:id="rId25"/>
    <p:sldId id="683" r:id="rId26"/>
    <p:sldId id="662" r:id="rId27"/>
    <p:sldId id="791" r:id="rId28"/>
    <p:sldId id="663" r:id="rId29"/>
    <p:sldId id="667" r:id="rId30"/>
    <p:sldId id="680" r:id="rId31"/>
    <p:sldId id="808" r:id="rId32"/>
    <p:sldId id="789" r:id="rId33"/>
    <p:sldId id="792" r:id="rId34"/>
    <p:sldId id="793" r:id="rId35"/>
    <p:sldId id="809" r:id="rId36"/>
    <p:sldId id="786" r:id="rId37"/>
    <p:sldId id="794" r:id="rId38"/>
    <p:sldId id="797" r:id="rId39"/>
    <p:sldId id="807" r:id="rId40"/>
    <p:sldId id="810" r:id="rId41"/>
    <p:sldId id="799" r:id="rId42"/>
    <p:sldId id="800" r:id="rId43"/>
    <p:sldId id="801" r:id="rId44"/>
    <p:sldId id="811" r:id="rId45"/>
    <p:sldId id="698" r:id="rId46"/>
    <p:sldId id="812" r:id="rId4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928">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ACB3B"/>
    <a:srgbClr val="00B7BC"/>
    <a:srgbClr val="2F2F40"/>
    <a:srgbClr val="00B8BC"/>
    <a:srgbClr val="717171"/>
    <a:srgbClr val="F86C40"/>
    <a:srgbClr val="C0C0C0"/>
    <a:srgbClr val="0092D4"/>
    <a:srgbClr val="FFDE50"/>
    <a:srgbClr val="FFDE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68" autoAdjust="0"/>
    <p:restoredTop sz="94660"/>
  </p:normalViewPr>
  <p:slideViewPr>
    <p:cSldViewPr>
      <p:cViewPr varScale="1">
        <p:scale>
          <a:sx n="76" d="100"/>
          <a:sy n="76" d="100"/>
        </p:scale>
        <p:origin x="-1572" y="-84"/>
      </p:cViewPr>
      <p:guideLst>
        <p:guide orient="horz" pos="2160"/>
        <p:guide pos="2880"/>
        <p:guide pos="2928"/>
      </p:guideLst>
    </p:cSldViewPr>
  </p:slideViewPr>
  <p:notesTextViewPr>
    <p:cViewPr>
      <p:scale>
        <a:sx n="3" d="2"/>
        <a:sy n="3" d="2"/>
      </p:scale>
      <p:origin x="0" y="0"/>
    </p:cViewPr>
  </p:notesTextViewPr>
  <p:notesViewPr>
    <p:cSldViewPr>
      <p:cViewPr varScale="1">
        <p:scale>
          <a:sx n="38" d="100"/>
          <a:sy n="38" d="100"/>
        </p:scale>
        <p:origin x="-2395" y="-62"/>
      </p:cViewPr>
      <p:guideLst>
        <p:guide orient="horz" pos="3126"/>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8EE501E-94F0-4A49-AE02-0B3BD1E2E030}" type="datetime3">
              <a:rPr lang="en-US" smtClean="0">
                <a:latin typeface="Arial"/>
              </a:rPr>
              <a:pPr/>
              <a:t>14 April 2016</a:t>
            </a:fld>
            <a:endParaRPr lang="en-ZA">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7A10B5D-E3B2-4EA8-A0C9-A19926B49D2B}" type="slidenum">
              <a:rPr lang="en-ZA" smtClean="0">
                <a:latin typeface="Arial"/>
              </a:rPr>
              <a:pPr/>
              <a:t>‹#›</a:t>
            </a:fld>
            <a:endParaRPr lang="en-ZA">
              <a:latin typeface="Arial"/>
            </a:endParaRPr>
          </a:p>
        </p:txBody>
      </p:sp>
    </p:spTree>
    <p:extLst>
      <p:ext uri="{BB962C8B-B14F-4D97-AF65-F5344CB8AC3E}">
        <p14:creationId xmlns="" xmlns:p14="http://schemas.microsoft.com/office/powerpoint/2010/main" val="427146436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cs typeface="Arial" pitchFamily="34" charset="0"/>
              </a:defRPr>
            </a:lvl1pPr>
          </a:lstStyle>
          <a:p>
            <a:fld id="{D5168B95-98B6-4DD2-99BB-7EEC836F02DB}" type="datetime3">
              <a:rPr lang="en-US" smtClean="0"/>
              <a:pPr/>
              <a:t>14 April 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cs typeface="Arial" pitchFamily="34" charset="0"/>
              </a:defRPr>
            </a:lvl1pPr>
          </a:lstStyle>
          <a:p>
            <a:fld id="{EA7F572E-3F92-44B1-9495-B7658CCA7F74}" type="slidenum">
              <a:rPr lang="en-US"/>
              <a:pPr/>
              <a:t>‹#›</a:t>
            </a:fld>
            <a:endParaRPr lang="en-US"/>
          </a:p>
        </p:txBody>
      </p:sp>
    </p:spTree>
    <p:extLst>
      <p:ext uri="{BB962C8B-B14F-4D97-AF65-F5344CB8AC3E}">
        <p14:creationId xmlns="" xmlns:p14="http://schemas.microsoft.com/office/powerpoint/2010/main" val="367512367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MS PGothic"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a:ea typeface="MS PGothic"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a:ea typeface="MS PGothic"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a:ea typeface="MS PGothic" pitchFamily="34"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EA7F572E-3F92-44B1-9495-B7658CCA7F74}" type="slidenum">
              <a:rPr lang="en-US" smtClean="0"/>
              <a:pPr/>
              <a:t>1</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Date Placeholder 6"/>
          <p:cNvSpPr>
            <a:spLocks noGrp="1"/>
          </p:cNvSpPr>
          <p:nvPr>
            <p:ph type="dt" idx="13"/>
          </p:nvPr>
        </p:nvSpPr>
        <p:spPr/>
        <p:txBody>
          <a:bodyPr/>
          <a:lstStyle/>
          <a:p>
            <a:fld id="{6BE19522-D812-44D8-AA54-BB492C41D902}" type="datetime3">
              <a:rPr lang="en-US" smtClean="0"/>
              <a:pPr/>
              <a:t>14 April 2016</a:t>
            </a:fld>
            <a:endParaRPr lang="en-US" dirty="0"/>
          </a:p>
        </p:txBody>
      </p:sp>
    </p:spTree>
    <p:extLst>
      <p:ext uri="{BB962C8B-B14F-4D97-AF65-F5344CB8AC3E}">
        <p14:creationId xmlns="" xmlns:p14="http://schemas.microsoft.com/office/powerpoint/2010/main" val="20345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EA7F572E-3F92-44B1-9495-B7658CCA7F74}" type="slidenum">
              <a:rPr lang="en-US" smtClean="0">
                <a:solidFill>
                  <a:prstClr val="black"/>
                </a:solidFill>
              </a:rPr>
              <a:pPr/>
              <a:t>2</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p>
        </p:txBody>
      </p:sp>
      <p:sp>
        <p:nvSpPr>
          <p:cNvPr id="7" name="Date Placeholder 6"/>
          <p:cNvSpPr>
            <a:spLocks noGrp="1"/>
          </p:cNvSpPr>
          <p:nvPr>
            <p:ph type="dt" idx="13"/>
          </p:nvPr>
        </p:nvSpPr>
        <p:spPr/>
        <p:txBody>
          <a:bodyPr/>
          <a:lstStyle/>
          <a:p>
            <a:fld id="{A80788AB-0F2A-4BD1-B778-492E843EC2FD}" type="datetime3">
              <a:rPr lang="en-US" smtClean="0"/>
              <a:pPr/>
              <a:t>14 April 2016</a:t>
            </a:fld>
            <a:endParaRPr lang="en-US" dirty="0"/>
          </a:p>
        </p:txBody>
      </p:sp>
    </p:spTree>
    <p:extLst>
      <p:ext uri="{BB962C8B-B14F-4D97-AF65-F5344CB8AC3E}">
        <p14:creationId xmlns="" xmlns:p14="http://schemas.microsoft.com/office/powerpoint/2010/main" val="144950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EA7F572E-3F92-44B1-9495-B7658CCA7F74}" type="slidenum">
              <a:rPr lang="en-US" smtClean="0"/>
              <a:pPr/>
              <a:t>9</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Date Placeholder 6"/>
          <p:cNvSpPr>
            <a:spLocks noGrp="1"/>
          </p:cNvSpPr>
          <p:nvPr>
            <p:ph type="dt" idx="13"/>
          </p:nvPr>
        </p:nvSpPr>
        <p:spPr/>
        <p:txBody>
          <a:bodyPr/>
          <a:lstStyle/>
          <a:p>
            <a:fld id="{9FCD883D-56B0-4502-8C8C-81E90FA858C2}" type="datetime3">
              <a:rPr lang="en-US" smtClean="0"/>
              <a:pPr/>
              <a:t>14 April 2016</a:t>
            </a:fld>
            <a:endParaRPr lang="en-US" dirty="0"/>
          </a:p>
        </p:txBody>
      </p:sp>
    </p:spTree>
    <p:extLst>
      <p:ext uri="{BB962C8B-B14F-4D97-AF65-F5344CB8AC3E}">
        <p14:creationId xmlns="" xmlns:p14="http://schemas.microsoft.com/office/powerpoint/2010/main" val="144950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u="sng" dirty="0" smtClean="0"/>
              <a:t>Our Approach</a:t>
            </a:r>
          </a:p>
          <a:p>
            <a:r>
              <a:rPr lang="en-GB" u="none" dirty="0" smtClean="0"/>
              <a:t>Every school context is different.</a:t>
            </a:r>
            <a:r>
              <a:rPr lang="en-GB" u="none" baseline="0" dirty="0" smtClean="0"/>
              <a:t> That’s why we believe that long-term solutions need to be driven from within. Challenge the Gap works across all levels of a school to deliver a lasting, transformational impact on staff and their ability to tackle educational disadvantage, according to their own pupils in their own context. </a:t>
            </a:r>
            <a:endParaRPr lang="en-GB" u="none" dirty="0" smtClean="0"/>
          </a:p>
          <a:p>
            <a:endParaRPr lang="en-GB" u="sng" dirty="0" smtClean="0"/>
          </a:p>
          <a:p>
            <a:r>
              <a:rPr lang="en-GB" u="sng" dirty="0" smtClean="0"/>
              <a:t>How Does It</a:t>
            </a:r>
            <a:r>
              <a:rPr lang="en-GB" u="sng" baseline="0" dirty="0" smtClean="0"/>
              <a:t> Work? </a:t>
            </a:r>
            <a:endParaRPr lang="en-GB" u="sng" dirty="0" smtClean="0"/>
          </a:p>
          <a:p>
            <a:r>
              <a:rPr lang="en-GB" i="1" u="none" dirty="0" smtClean="0"/>
              <a:t>NB: An explanation of the programme should include a variation of</a:t>
            </a:r>
            <a:r>
              <a:rPr lang="en-GB" i="1" u="none" baseline="0" dirty="0" smtClean="0"/>
              <a:t> all aspects covered below:</a:t>
            </a:r>
          </a:p>
          <a:p>
            <a:endParaRPr lang="en-GB" dirty="0" smtClean="0"/>
          </a:p>
          <a:p>
            <a:pPr marL="171450" indent="-171450">
              <a:buFont typeface="Arial" panose="020B0604020202020204" pitchFamily="34" charset="0"/>
              <a:buChar char="•"/>
            </a:pPr>
            <a:r>
              <a:rPr lang="en-GB" dirty="0" smtClean="0"/>
              <a:t>CtG focuses on a </a:t>
            </a:r>
            <a:r>
              <a:rPr lang="en-GB" b="1" dirty="0" smtClean="0"/>
              <a:t>Target Cohort </a:t>
            </a:r>
            <a:r>
              <a:rPr lang="en-GB" dirty="0" smtClean="0"/>
              <a:t>of vulnerable, underperforming</a:t>
            </a:r>
            <a:r>
              <a:rPr lang="en-GB" baseline="0" dirty="0" smtClean="0"/>
              <a:t> pupils.</a:t>
            </a:r>
          </a:p>
          <a:p>
            <a:pPr marL="171450" indent="-171450">
              <a:buFont typeface="Arial" panose="020B0604020202020204" pitchFamily="34" charset="0"/>
              <a:buChar char="•"/>
            </a:pPr>
            <a:r>
              <a:rPr lang="en-GB" baseline="0" dirty="0" smtClean="0"/>
              <a:t>Your school’s </a:t>
            </a:r>
            <a:r>
              <a:rPr lang="en-GB" b="1" baseline="0" dirty="0" smtClean="0"/>
              <a:t>CtG Team</a:t>
            </a:r>
            <a:r>
              <a:rPr lang="en-GB" baseline="0" dirty="0" smtClean="0"/>
              <a:t>, made up of a leader, teacher and para (in primary schools – secondary schools bring two teachers and three paras), </a:t>
            </a:r>
            <a:r>
              <a:rPr lang="en-GB" b="1" baseline="0" dirty="0" smtClean="0"/>
              <a:t>works together and with Teams </a:t>
            </a:r>
            <a:r>
              <a:rPr lang="en-GB" baseline="0" dirty="0" smtClean="0"/>
              <a:t>from other local schools to understand the barriers to learning for your school’s Cohort.</a:t>
            </a:r>
          </a:p>
          <a:p>
            <a:pPr marL="171450" indent="-171450">
              <a:buFont typeface="Arial" panose="020B0604020202020204" pitchFamily="34" charset="0"/>
              <a:buChar char="•"/>
            </a:pPr>
            <a:r>
              <a:rPr lang="en-GB" baseline="0" dirty="0" smtClean="0"/>
              <a:t>Your Team are given </a:t>
            </a:r>
            <a:r>
              <a:rPr lang="en-GB" b="1" baseline="0" dirty="0" smtClean="0"/>
              <a:t>access to the latest research and best practice</a:t>
            </a:r>
            <a:r>
              <a:rPr lang="en-GB" baseline="0" dirty="0" smtClean="0"/>
              <a:t>, which they combine with their </a:t>
            </a:r>
            <a:r>
              <a:rPr lang="en-GB" b="1" baseline="0" dirty="0" smtClean="0"/>
              <a:t>own experience, school context, and pupil data</a:t>
            </a:r>
            <a:r>
              <a:rPr lang="en-GB" baseline="0" dirty="0" smtClean="0"/>
              <a:t>.</a:t>
            </a:r>
          </a:p>
          <a:p>
            <a:pPr marL="171450" indent="-171450">
              <a:buFont typeface="Arial" panose="020B0604020202020204" pitchFamily="34" charset="0"/>
              <a:buChar char="•"/>
            </a:pPr>
            <a:r>
              <a:rPr lang="en-GB" baseline="0" dirty="0" smtClean="0"/>
              <a:t>Challenge the Gap Teams </a:t>
            </a:r>
            <a:r>
              <a:rPr lang="en-GB" b="1" baseline="0" dirty="0" smtClean="0"/>
              <a:t>jointly develop effective strategies </a:t>
            </a:r>
            <a:r>
              <a:rPr lang="en-GB" baseline="0" dirty="0" smtClean="0"/>
              <a:t>to overcome the barriers to learning of their Target Cohort.</a:t>
            </a:r>
          </a:p>
          <a:p>
            <a:pPr marL="171450" indent="-171450">
              <a:buFont typeface="Arial" panose="020B0604020202020204" pitchFamily="34" charset="0"/>
              <a:buChar char="•"/>
            </a:pPr>
            <a:r>
              <a:rPr lang="en-GB" b="1" baseline="0" dirty="0" smtClean="0"/>
              <a:t>Monitoring the progress of these pupils</a:t>
            </a:r>
            <a:r>
              <a:rPr lang="en-GB" baseline="0" dirty="0" smtClean="0"/>
              <a:t>, your Team selects the most effective strategies to </a:t>
            </a:r>
            <a:r>
              <a:rPr lang="en-GB" b="1" baseline="0" dirty="0" smtClean="0"/>
              <a:t>scale up in your own school</a:t>
            </a:r>
            <a:r>
              <a:rPr lang="en-GB" baseline="0" dirty="0" smtClean="0"/>
              <a:t>.</a:t>
            </a:r>
          </a:p>
          <a:p>
            <a:pPr marL="171450" indent="-171450">
              <a:buFont typeface="Arial" panose="020B0604020202020204" pitchFamily="34" charset="0"/>
              <a:buChar char="•"/>
            </a:pPr>
            <a:r>
              <a:rPr lang="en-GB" b="1" baseline="0" dirty="0" smtClean="0"/>
              <a:t>The leader creates an environment for change; the teacher introduces effective pedagogy; the para-professionals lead targeted, evidence-based interventions</a:t>
            </a:r>
            <a:r>
              <a:rPr lang="en-GB" baseline="0" dirty="0" smtClean="0"/>
              <a:t>.</a:t>
            </a:r>
          </a:p>
          <a:p>
            <a:pPr marL="171450" indent="-171450">
              <a:buFont typeface="Arial" panose="020B0604020202020204" pitchFamily="34" charset="0"/>
              <a:buChar char="•"/>
            </a:pPr>
            <a:r>
              <a:rPr lang="en-GB" baseline="0" dirty="0" smtClean="0"/>
              <a:t>This leads to a </a:t>
            </a:r>
            <a:r>
              <a:rPr lang="en-GB" b="1" baseline="0" dirty="0" smtClean="0"/>
              <a:t>whole school approach </a:t>
            </a:r>
            <a:r>
              <a:rPr lang="en-GB" baseline="0" dirty="0" smtClean="0"/>
              <a:t>for narrowing the gap.</a:t>
            </a:r>
          </a:p>
        </p:txBody>
      </p:sp>
      <p:sp>
        <p:nvSpPr>
          <p:cNvPr id="4" name="Footer Placeholder 3"/>
          <p:cNvSpPr>
            <a:spLocks noGrp="1"/>
          </p:cNvSpPr>
          <p:nvPr>
            <p:ph type="ftr" sz="quarter" idx="10"/>
          </p:nvPr>
        </p:nvSpPr>
        <p:spPr/>
        <p:txBody>
          <a:bodyPr/>
          <a:lstStyle/>
          <a:p>
            <a:pPr>
              <a:defRPr/>
            </a:pPr>
            <a:r>
              <a:rPr lang="en-US" smtClean="0">
                <a:solidFill>
                  <a:prstClr val="black"/>
                </a:solidFill>
              </a:rPr>
              <a:t>© columinate 2013</a:t>
            </a:r>
            <a:endParaRPr lang="en-US">
              <a:solidFill>
                <a:prstClr val="black"/>
              </a:solidFill>
            </a:endParaRPr>
          </a:p>
        </p:txBody>
      </p:sp>
      <p:sp>
        <p:nvSpPr>
          <p:cNvPr id="5" name="Slide Number Placeholder 4"/>
          <p:cNvSpPr>
            <a:spLocks noGrp="1"/>
          </p:cNvSpPr>
          <p:nvPr>
            <p:ph type="sldNum" sz="quarter" idx="11"/>
          </p:nvPr>
        </p:nvSpPr>
        <p:spPr/>
        <p:txBody>
          <a:bodyPr/>
          <a:lstStyle/>
          <a:p>
            <a:fld id="{EA7F572E-3F92-44B1-9495-B7658CCA7F74}" type="slidenum">
              <a:rPr lang="en-US" smtClean="0">
                <a:solidFill>
                  <a:prstClr val="black"/>
                </a:solidFill>
              </a:rPr>
              <a:pPr/>
              <a:t>20</a:t>
            </a:fld>
            <a:endParaRPr lang="en-US">
              <a:solidFill>
                <a:prstClr val="black"/>
              </a:solidFill>
            </a:endParaRPr>
          </a:p>
        </p:txBody>
      </p:sp>
    </p:spTree>
    <p:extLst>
      <p:ext uri="{BB962C8B-B14F-4D97-AF65-F5344CB8AC3E}">
        <p14:creationId xmlns="" xmlns:p14="http://schemas.microsoft.com/office/powerpoint/2010/main" val="6687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smtClean="0"/>
              <a:t>Impact in Year 1: </a:t>
            </a:r>
            <a:r>
              <a:rPr lang="en-GB" dirty="0" smtClean="0"/>
              <a:t>After the first year on the programme, you should expect to see significant</a:t>
            </a:r>
            <a:r>
              <a:rPr lang="en-GB" baseline="0" dirty="0" smtClean="0"/>
              <a:t> changes in your target cohort in terms of their attendance, behaviour, participation and attitude to learning. </a:t>
            </a:r>
          </a:p>
          <a:p>
            <a:endParaRPr lang="en-GB" baseline="0" dirty="0" smtClean="0"/>
          </a:p>
          <a:p>
            <a:r>
              <a:rPr lang="en-GB" baseline="0" dirty="0" smtClean="0"/>
              <a:t>These non-academic factors should then start to play a large role in accelerating the academic progress of these pupils. By unpicking the activities and initiatives that affect this change in your target cohort, your Challenge the Gap team can begin rolling out strategies that work more widely.</a:t>
            </a:r>
          </a:p>
          <a:p>
            <a:endParaRPr lang="en-GB" b="1" dirty="0" smtClean="0"/>
          </a:p>
          <a:p>
            <a:r>
              <a:rPr lang="en-GB" b="1" dirty="0" smtClean="0"/>
              <a:t>Importance of Year 2: </a:t>
            </a:r>
            <a:r>
              <a:rPr lang="en-GB" dirty="0" smtClean="0"/>
              <a:t>the</a:t>
            </a:r>
            <a:r>
              <a:rPr lang="en-GB" baseline="0" dirty="0" smtClean="0"/>
              <a:t> second year on the programme is where impact starts to be seen across the school. Participants comment on </a:t>
            </a:r>
            <a:r>
              <a:rPr lang="en-GB" b="1" baseline="0" dirty="0" smtClean="0"/>
              <a:t>a change in school culture</a:t>
            </a:r>
            <a:r>
              <a:rPr lang="en-GB" baseline="0" dirty="0" smtClean="0"/>
              <a:t>, using outcomes to inform and change school ethos, and seeing significant impact on attainment and removing barriers to learning, not just for the target cohort but for vulnerable pupils across the school. </a:t>
            </a:r>
          </a:p>
          <a:p>
            <a:endParaRPr lang="en-GB" baseline="0" dirty="0" smtClean="0"/>
          </a:p>
          <a:p>
            <a:r>
              <a:rPr lang="en-GB" baseline="0" dirty="0" smtClean="0"/>
              <a:t>Staff on their second year in the programme model collaborative leadership. The choice for schools in their second year and beyond is whether they want to deepen the expertise they already have within their original team, developing champions for disadvantaged pupils. </a:t>
            </a:r>
          </a:p>
          <a:p>
            <a:endParaRPr lang="en-GB" baseline="0" dirty="0" smtClean="0"/>
          </a:p>
          <a:p>
            <a:r>
              <a:rPr lang="en-GB" baseline="0" dirty="0" smtClean="0"/>
              <a:t>Some examples of whole school practice from the second year of the programme include: </a:t>
            </a:r>
          </a:p>
          <a:p>
            <a:endParaRPr lang="en-GB" baseline="0" dirty="0" smtClean="0"/>
          </a:p>
          <a:p>
            <a:pPr marL="171450" indent="-171450">
              <a:buFont typeface="Arial" panose="020B0604020202020204" pitchFamily="34" charset="0"/>
              <a:buChar char="•"/>
            </a:pPr>
            <a:r>
              <a:rPr lang="en-GB" baseline="0" dirty="0" smtClean="0"/>
              <a:t>An ‘Accountable Talk’ programme increasing literacy and spoken participation in class </a:t>
            </a:r>
          </a:p>
          <a:p>
            <a:pPr marL="171450" indent="-171450">
              <a:buFont typeface="Arial" panose="020B0604020202020204" pitchFamily="34" charset="0"/>
              <a:buChar char="•"/>
            </a:pPr>
            <a:r>
              <a:rPr lang="en-GB" baseline="0" dirty="0" smtClean="0"/>
              <a:t>Improving participation and resilience by praising effort over attainment </a:t>
            </a:r>
          </a:p>
          <a:p>
            <a:pPr marL="171450" indent="-171450">
              <a:buFont typeface="Arial" panose="020B0604020202020204" pitchFamily="34" charset="0"/>
              <a:buChar char="•"/>
            </a:pPr>
            <a:r>
              <a:rPr lang="en-GB" baseline="0" dirty="0" smtClean="0"/>
              <a:t>Developing the quality and consistency of marking and feedback to build resilience</a:t>
            </a:r>
            <a:r>
              <a:rPr lang="en-GB" baseline="0" dirty="0"/>
              <a:t> </a:t>
            </a:r>
            <a:r>
              <a:rPr lang="en-GB" baseline="0" dirty="0" smtClean="0"/>
              <a:t>and self-aware learning</a:t>
            </a:r>
          </a:p>
          <a:p>
            <a:endParaRPr lang="en-GB" baseline="0" dirty="0" smtClean="0"/>
          </a:p>
        </p:txBody>
      </p:sp>
      <p:sp>
        <p:nvSpPr>
          <p:cNvPr id="4" name="Footer Placeholder 3"/>
          <p:cNvSpPr>
            <a:spLocks noGrp="1"/>
          </p:cNvSpPr>
          <p:nvPr>
            <p:ph type="ftr" sz="quarter" idx="10"/>
          </p:nvPr>
        </p:nvSpPr>
        <p:spPr/>
        <p:txBody>
          <a:bodyPr/>
          <a:lstStyle/>
          <a:p>
            <a:pPr>
              <a:defRPr/>
            </a:pPr>
            <a:r>
              <a:rPr lang="en-US" smtClean="0">
                <a:solidFill>
                  <a:prstClr val="black"/>
                </a:solidFill>
              </a:rPr>
              <a:t>© columinate 2013</a:t>
            </a:r>
            <a:endParaRPr lang="en-US">
              <a:solidFill>
                <a:prstClr val="black"/>
              </a:solidFill>
            </a:endParaRPr>
          </a:p>
        </p:txBody>
      </p:sp>
      <p:sp>
        <p:nvSpPr>
          <p:cNvPr id="5" name="Slide Number Placeholder 4"/>
          <p:cNvSpPr>
            <a:spLocks noGrp="1"/>
          </p:cNvSpPr>
          <p:nvPr>
            <p:ph type="sldNum" sz="quarter" idx="11"/>
          </p:nvPr>
        </p:nvSpPr>
        <p:spPr/>
        <p:txBody>
          <a:bodyPr/>
          <a:lstStyle/>
          <a:p>
            <a:fld id="{EA7F572E-3F92-44B1-9495-B7658CCA7F74}" type="slidenum">
              <a:rPr lang="en-US" smtClean="0">
                <a:solidFill>
                  <a:prstClr val="black"/>
                </a:solidFill>
              </a:rPr>
              <a:pPr/>
              <a:t>21</a:t>
            </a:fld>
            <a:endParaRPr lang="en-US">
              <a:solidFill>
                <a:prstClr val="black"/>
              </a:solidFill>
            </a:endParaRPr>
          </a:p>
        </p:txBody>
      </p:sp>
    </p:spTree>
    <p:extLst>
      <p:ext uri="{BB962C8B-B14F-4D97-AF65-F5344CB8AC3E}">
        <p14:creationId xmlns="" xmlns:p14="http://schemas.microsoft.com/office/powerpoint/2010/main" val="61476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Include best quotes on this page</a:t>
            </a:r>
          </a:p>
        </p:txBody>
      </p:sp>
      <p:sp>
        <p:nvSpPr>
          <p:cNvPr id="4" name="Footer Placeholder 3"/>
          <p:cNvSpPr>
            <a:spLocks noGrp="1"/>
          </p:cNvSpPr>
          <p:nvPr>
            <p:ph type="ftr" sz="quarter" idx="10"/>
          </p:nvPr>
        </p:nvSpPr>
        <p:spPr/>
        <p:txBody>
          <a:bodyPr/>
          <a:lstStyle/>
          <a:p>
            <a:pPr>
              <a:defRPr/>
            </a:pPr>
            <a:r>
              <a:rPr lang="en-US" smtClean="0">
                <a:solidFill>
                  <a:prstClr val="black"/>
                </a:solidFill>
              </a:rPr>
              <a:t>© columinate 2013</a:t>
            </a:r>
            <a:endParaRPr lang="en-US">
              <a:solidFill>
                <a:prstClr val="black"/>
              </a:solidFill>
            </a:endParaRPr>
          </a:p>
        </p:txBody>
      </p:sp>
      <p:sp>
        <p:nvSpPr>
          <p:cNvPr id="5" name="Slide Number Placeholder 4"/>
          <p:cNvSpPr>
            <a:spLocks noGrp="1"/>
          </p:cNvSpPr>
          <p:nvPr>
            <p:ph type="sldNum" sz="quarter" idx="11"/>
          </p:nvPr>
        </p:nvSpPr>
        <p:spPr/>
        <p:txBody>
          <a:bodyPr/>
          <a:lstStyle/>
          <a:p>
            <a:fld id="{EA7F572E-3F92-44B1-9495-B7658CCA7F74}" type="slidenum">
              <a:rPr lang="en-US" smtClean="0">
                <a:solidFill>
                  <a:prstClr val="black"/>
                </a:solidFill>
              </a:rPr>
              <a:pPr/>
              <a:t>22</a:t>
            </a:fld>
            <a:endParaRPr lang="en-US">
              <a:solidFill>
                <a:prstClr val="black"/>
              </a:solidFill>
            </a:endParaRPr>
          </a:p>
        </p:txBody>
      </p:sp>
    </p:spTree>
    <p:extLst>
      <p:ext uri="{BB962C8B-B14F-4D97-AF65-F5344CB8AC3E}">
        <p14:creationId xmlns="" xmlns:p14="http://schemas.microsoft.com/office/powerpoint/2010/main" val="83251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EA7F572E-3F92-44B1-9495-B7658CCA7F74}" type="slidenum">
              <a:rPr lang="en-US" smtClean="0">
                <a:solidFill>
                  <a:prstClr val="black"/>
                </a:solidFill>
              </a:rPr>
              <a:pPr/>
              <a:t>24</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Date Placeholder 6"/>
          <p:cNvSpPr>
            <a:spLocks noGrp="1"/>
          </p:cNvSpPr>
          <p:nvPr>
            <p:ph type="dt" idx="13"/>
          </p:nvPr>
        </p:nvSpPr>
        <p:spPr/>
        <p:txBody>
          <a:bodyPr/>
          <a:lstStyle/>
          <a:p>
            <a:fld id="{9FCD883D-56B0-4502-8C8C-81E90FA858C2}" type="datetime3">
              <a:rPr lang="en-US" smtClean="0">
                <a:solidFill>
                  <a:prstClr val="black"/>
                </a:solidFill>
              </a:rPr>
              <a:pPr/>
              <a:t>14 April 2016</a:t>
            </a:fld>
            <a:endParaRPr lang="en-US" dirty="0">
              <a:solidFill>
                <a:prstClr val="black"/>
              </a:solidFill>
            </a:endParaRPr>
          </a:p>
        </p:txBody>
      </p:sp>
    </p:spTree>
    <p:extLst>
      <p:ext uri="{BB962C8B-B14F-4D97-AF65-F5344CB8AC3E}">
        <p14:creationId xmlns="" xmlns:p14="http://schemas.microsoft.com/office/powerpoint/2010/main" val="144950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P 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354" y="4506038"/>
            <a:ext cx="6434045" cy="446962"/>
          </a:xfrm>
          <a:prstGeom prst="rect">
            <a:avLst/>
          </a:prstGeom>
        </p:spPr>
        <p:txBody>
          <a:bodyPr lIns="0" tIns="0" rIns="0" bIns="0"/>
          <a:lstStyle>
            <a:lvl1pPr algn="l">
              <a:defRPr sz="2200" b="1" i="0">
                <a:solidFill>
                  <a:schemeClr val="accent2"/>
                </a:solidFill>
                <a:latin typeface="Arial"/>
                <a:cs typeface="Arial"/>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570420" y="4910045"/>
            <a:ext cx="3200400" cy="271555"/>
          </a:xfrm>
          <a:prstGeom prst="rect">
            <a:avLst/>
          </a:prstGeom>
        </p:spPr>
        <p:txBody>
          <a:bodyPr vert="horz" lIns="0" tIns="0" rIns="0" bIns="0"/>
          <a:lstStyle>
            <a:lvl1pPr>
              <a:defRPr sz="1400" b="0" i="0">
                <a:solidFill>
                  <a:schemeClr val="accent2"/>
                </a:solidFill>
                <a:latin typeface="Arial"/>
                <a:cs typeface="Arial"/>
              </a:defRPr>
            </a:lvl1pPr>
          </a:lstStyle>
          <a:p>
            <a:pPr lvl="0"/>
            <a:r>
              <a:rPr lang="en-GB"/>
              <a:t>Click to insert date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pPr/>
              <a:t>‹#›</a:t>
            </a:fld>
            <a:endParaRPr lang="en-US"/>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13018843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pPr/>
              <a:t>‹#›</a:t>
            </a:fld>
            <a:endParaRPr lang="en-US"/>
          </a:p>
        </p:txBody>
      </p:sp>
    </p:spTree>
    <p:extLst>
      <p:ext uri="{BB962C8B-B14F-4D97-AF65-F5344CB8AC3E}">
        <p14:creationId xmlns="" xmlns:p14="http://schemas.microsoft.com/office/powerpoint/2010/main" val="8263193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P 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249624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71B64-291F-004D-90B0-890FBF4606AD}" type="datetimeFigureOut">
              <a:rPr lang="en-US" smtClean="0"/>
              <a:pPr/>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3536040-CE0F-B546-B565-7557E335E20D}" type="slidenum">
              <a:rPr lang="en-US" smtClean="0"/>
              <a:pPr/>
              <a:t>‹#›</a:t>
            </a:fld>
            <a:endParaRPr lang="en-US"/>
          </a:p>
        </p:txBody>
      </p:sp>
    </p:spTree>
    <p:extLst>
      <p:ext uri="{BB962C8B-B14F-4D97-AF65-F5344CB8AC3E}">
        <p14:creationId xmlns="" xmlns:p14="http://schemas.microsoft.com/office/powerpoint/2010/main" val="519674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WA 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688" y="1143001"/>
            <a:ext cx="4648200" cy="381000"/>
          </a:xfrm>
          <a:prstGeom prst="rect">
            <a:avLst/>
          </a:prstGeom>
        </p:spPr>
        <p:txBody>
          <a:bodyPr lIns="0" tIns="0" rIns="0" bIns="0"/>
          <a:lstStyle>
            <a:lvl1pPr algn="l">
              <a:defRPr sz="1800" b="1">
                <a:solidFill>
                  <a:schemeClr val="accent2"/>
                </a:solidFill>
                <a:latin typeface="Arial"/>
                <a:cs typeface="Arial"/>
              </a:defRPr>
            </a:lvl1pPr>
          </a:lstStyle>
          <a:p>
            <a:r>
              <a:rPr lang="en-GB"/>
              <a:t>Thank you</a:t>
            </a:r>
            <a:endParaRPr lang="en-US"/>
          </a:p>
        </p:txBody>
      </p:sp>
    </p:spTree>
    <p:extLst>
      <p:ext uri="{BB962C8B-B14F-4D97-AF65-F5344CB8AC3E}">
        <p14:creationId xmlns="" xmlns:p14="http://schemas.microsoft.com/office/powerpoint/2010/main" val="5323415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13200794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846296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22940633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16839826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4677507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P Divider Slide">
    <p:bg>
      <p:bgPr>
        <a:blipFill rotWithShape="1">
          <a:blip r:embed="rId2"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39171787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dirty="0">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 xmlns:p14="http://schemas.microsoft.com/office/powerpoint/2010/main" val="36887865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dirty="0">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563464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dirty="0">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dirty="0"/>
              <a:t>Click to insert picture</a:t>
            </a:r>
          </a:p>
        </p:txBody>
      </p:sp>
    </p:spTree>
    <p:extLst>
      <p:ext uri="{BB962C8B-B14F-4D97-AF65-F5344CB8AC3E}">
        <p14:creationId xmlns="" xmlns:p14="http://schemas.microsoft.com/office/powerpoint/2010/main" val="8809527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dirty="0">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dirty="0"/>
              <a:t>Click to insert chart</a:t>
            </a:r>
            <a:endParaRPr lang="en-US" dirty="0"/>
          </a:p>
        </p:txBody>
      </p:sp>
    </p:spTree>
    <p:extLst>
      <p:ext uri="{BB962C8B-B14F-4D97-AF65-F5344CB8AC3E}">
        <p14:creationId xmlns="" xmlns:p14="http://schemas.microsoft.com/office/powerpoint/2010/main" val="42018239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dirty="0"/>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dirty="0">
              <a:solidFill>
                <a:srgbClr val="FFFFFF"/>
              </a:solidFill>
            </a:endParaRPr>
          </a:p>
        </p:txBody>
      </p:sp>
    </p:spTree>
    <p:extLst>
      <p:ext uri="{BB962C8B-B14F-4D97-AF65-F5344CB8AC3E}">
        <p14:creationId xmlns="" xmlns:p14="http://schemas.microsoft.com/office/powerpoint/2010/main" val="27306992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WA 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688" y="1143001"/>
            <a:ext cx="4648200" cy="381000"/>
          </a:xfrm>
          <a:prstGeom prst="rect">
            <a:avLst/>
          </a:prstGeom>
        </p:spPr>
        <p:txBody>
          <a:bodyPr lIns="0" tIns="0" rIns="0" bIns="0"/>
          <a:lstStyle>
            <a:lvl1pPr algn="l">
              <a:defRPr sz="1800" b="1">
                <a:solidFill>
                  <a:schemeClr val="accent2"/>
                </a:solidFill>
                <a:latin typeface="Arial"/>
                <a:cs typeface="Arial"/>
              </a:defRPr>
            </a:lvl1pPr>
          </a:lstStyle>
          <a:p>
            <a:r>
              <a:rPr lang="en-GB"/>
              <a:t>Thank you</a:t>
            </a:r>
            <a:endParaRPr lang="en-US"/>
          </a:p>
        </p:txBody>
      </p:sp>
    </p:spTree>
    <p:extLst>
      <p:ext uri="{BB962C8B-B14F-4D97-AF65-F5344CB8AC3E}">
        <p14:creationId xmlns="" xmlns:p14="http://schemas.microsoft.com/office/powerpoint/2010/main" val="20511011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P 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20727754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P 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354" y="4506038"/>
            <a:ext cx="6434045" cy="446962"/>
          </a:xfrm>
          <a:prstGeom prst="rect">
            <a:avLst/>
          </a:prstGeom>
        </p:spPr>
        <p:txBody>
          <a:bodyPr lIns="0" tIns="0" rIns="0" bIns="0"/>
          <a:lstStyle>
            <a:lvl1pPr algn="l">
              <a:defRPr sz="2200" b="1" i="0">
                <a:solidFill>
                  <a:schemeClr val="accent2"/>
                </a:solidFill>
                <a:latin typeface="Arial"/>
                <a:cs typeface="Arial"/>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570420" y="4910045"/>
            <a:ext cx="3200400" cy="271555"/>
          </a:xfrm>
          <a:prstGeom prst="rect">
            <a:avLst/>
          </a:prstGeom>
        </p:spPr>
        <p:txBody>
          <a:bodyPr vert="horz" lIns="0" tIns="0" rIns="0" bIns="0"/>
          <a:lstStyle>
            <a:lvl1pPr>
              <a:defRPr sz="1400" b="0" i="0">
                <a:solidFill>
                  <a:schemeClr val="accent2"/>
                </a:solidFill>
                <a:latin typeface="Arial"/>
                <a:cs typeface="Arial"/>
              </a:defRPr>
            </a:lvl1pPr>
          </a:lstStyle>
          <a:p>
            <a:pPr lvl="0"/>
            <a:r>
              <a:rPr lang="en-GB"/>
              <a:t>Click to insert date</a:t>
            </a:r>
            <a:endParaRPr lang="en-US"/>
          </a:p>
        </p:txBody>
      </p:sp>
    </p:spTree>
    <p:extLst>
      <p:ext uri="{BB962C8B-B14F-4D97-AF65-F5344CB8AC3E}">
        <p14:creationId xmlns="" xmlns:p14="http://schemas.microsoft.com/office/powerpoint/2010/main" val="30317005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CP 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11029904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3718050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P Divider Slide">
    <p:bg>
      <p:bgPr>
        <a:blipFill rotWithShape="1">
          <a:blip r:embed="rId2"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133857879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180770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166992478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29860187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9819090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762000"/>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28641659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9312594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23660246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19470717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79394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762000"/>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572207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P Divider Slide">
    <p:bg>
      <p:bgPr>
        <a:blipFill rotWithShape="1">
          <a:blip r:embed="rId2"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30466506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6198935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10998772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28088418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2301574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P 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264260108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MP 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572001"/>
            <a:ext cx="5562600" cy="609600"/>
          </a:xfrm>
          <a:prstGeom prst="rect">
            <a:avLst/>
          </a:prstGeom>
        </p:spPr>
        <p:txBody>
          <a:bodyPr lIns="0" tIns="0" rIns="0" bIns="0"/>
          <a:lstStyle>
            <a:lvl1pPr algn="l">
              <a:defRPr sz="2800" b="0" i="0">
                <a:solidFill>
                  <a:srgbClr val="2F2F40"/>
                </a:solidFill>
                <a:latin typeface="Arial"/>
                <a:cs typeface="Arial"/>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560710" y="5105400"/>
            <a:ext cx="3200400" cy="381000"/>
          </a:xfrm>
          <a:prstGeom prst="rect">
            <a:avLst/>
          </a:prstGeom>
        </p:spPr>
        <p:txBody>
          <a:bodyPr vert="horz" lIns="0" tIns="0" rIns="0" bIns="0"/>
          <a:lstStyle>
            <a:lvl1pPr>
              <a:defRPr sz="1600" b="0" i="0">
                <a:solidFill>
                  <a:srgbClr val="2F2F40"/>
                </a:solidFill>
                <a:latin typeface="Arial"/>
                <a:cs typeface="Arial"/>
              </a:defRPr>
            </a:lvl1pPr>
          </a:lstStyle>
          <a:p>
            <a:pPr lvl="0"/>
            <a:r>
              <a:rPr lang="en-GB"/>
              <a:t>Click to insert date</a:t>
            </a:r>
            <a:endParaRPr lang="en-US"/>
          </a:p>
        </p:txBody>
      </p:sp>
    </p:spTree>
    <p:extLst>
      <p:ext uri="{BB962C8B-B14F-4D97-AF65-F5344CB8AC3E}">
        <p14:creationId xmlns="" xmlns:p14="http://schemas.microsoft.com/office/powerpoint/2010/main" val="710273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P 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354" y="4506038"/>
            <a:ext cx="6434045" cy="446962"/>
          </a:xfrm>
          <a:prstGeom prst="rect">
            <a:avLst/>
          </a:prstGeom>
        </p:spPr>
        <p:txBody>
          <a:bodyPr lIns="0" tIns="0" rIns="0" bIns="0"/>
          <a:lstStyle>
            <a:lvl1pPr algn="l">
              <a:defRPr sz="2200" b="1" i="0">
                <a:solidFill>
                  <a:schemeClr val="accent2"/>
                </a:solidFill>
                <a:latin typeface="Arial"/>
                <a:cs typeface="Arial"/>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570420" y="4910045"/>
            <a:ext cx="3200400" cy="271555"/>
          </a:xfrm>
          <a:prstGeom prst="rect">
            <a:avLst/>
          </a:prstGeom>
        </p:spPr>
        <p:txBody>
          <a:bodyPr vert="horz" lIns="0" tIns="0" rIns="0" bIns="0"/>
          <a:lstStyle>
            <a:lvl1pPr>
              <a:defRPr sz="1400" b="0" i="0">
                <a:solidFill>
                  <a:schemeClr val="accent2"/>
                </a:solidFill>
                <a:latin typeface="Arial"/>
                <a:cs typeface="Arial"/>
              </a:defRPr>
            </a:lvl1pPr>
          </a:lstStyle>
          <a:p>
            <a:pPr lvl="0"/>
            <a:r>
              <a:rPr lang="en-GB"/>
              <a:t>Click to insert date</a:t>
            </a:r>
            <a:endParaRPr lang="en-US"/>
          </a:p>
        </p:txBody>
      </p:sp>
    </p:spTree>
    <p:extLst>
      <p:ext uri="{BB962C8B-B14F-4D97-AF65-F5344CB8AC3E}">
        <p14:creationId xmlns="" xmlns:p14="http://schemas.microsoft.com/office/powerpoint/2010/main" val="198149579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a:prstGeom prst="rect">
            <a:avLst/>
          </a:prstGeo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a:xfrm>
            <a:off x="7918513" y="6479545"/>
            <a:ext cx="774574" cy="365125"/>
          </a:xfrm>
          <a:prstGeom prst="rect">
            <a:avLst/>
          </a:prstGeom>
        </p:spPr>
        <p:txBody>
          <a:bodyPr/>
          <a:lstStyle/>
          <a:p>
            <a:fld id="{2A75E571-CFDC-0748-B0CE-03EEF9EE8896}" type="slidenum">
              <a:rPr lang="en-US">
                <a:solidFill>
                  <a:prstClr val="black"/>
                </a:solidFill>
              </a:rPr>
              <a:pPr/>
              <a:t>‹#›</a:t>
            </a:fld>
            <a:endParaRPr lang="en-US">
              <a:solidFill>
                <a:prstClr val="black"/>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8068199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P 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1482241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a:prstGeom prst="rect">
            <a:avLst/>
          </a:prstGeo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a:xfrm>
            <a:off x="7918513" y="6479545"/>
            <a:ext cx="774574" cy="365125"/>
          </a:xfrm>
          <a:prstGeom prst="rect">
            <a:avLst/>
          </a:prstGeom>
        </p:spPr>
        <p:txBody>
          <a:bodyPr/>
          <a:lstStyle/>
          <a:p>
            <a:fld id="{2A75E571-CFDC-0748-B0CE-03EEF9EE8896}" type="slidenum">
              <a:rPr lang="en-US">
                <a:solidFill>
                  <a:prstClr val="black"/>
                </a:solidFill>
              </a:rPr>
              <a:pPr/>
              <a:t>‹#›</a:t>
            </a:fld>
            <a:endParaRPr lang="en-US">
              <a:solidFill>
                <a:prstClr val="black"/>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168754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P Divider Slide">
    <p:bg>
      <p:bgPr>
        <a:blipFill rotWithShape="1">
          <a:blip r:embed="rId2"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267993836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WA Conta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4568825"/>
            <a:ext cx="4800600" cy="612775"/>
          </a:xfrm>
          <a:prstGeom prst="rect">
            <a:avLst/>
          </a:prstGeom>
        </p:spPr>
        <p:txBody>
          <a:bodyPr lIns="0" tIns="0" rIns="0" bIns="0"/>
          <a:lstStyle>
            <a:lvl1pPr algn="l">
              <a:defRPr sz="2800">
                <a:latin typeface="Arial"/>
                <a:cs typeface="Arial"/>
              </a:defRPr>
            </a:lvl1pPr>
          </a:lstStyle>
          <a:p>
            <a:r>
              <a:rPr lang="en-GB"/>
              <a:t>Thank You</a:t>
            </a:r>
            <a:endParaRPr lang="en-US"/>
          </a:p>
        </p:txBody>
      </p:sp>
    </p:spTree>
    <p:extLst>
      <p:ext uri="{BB962C8B-B14F-4D97-AF65-F5344CB8AC3E}">
        <p14:creationId xmlns="" xmlns:p14="http://schemas.microsoft.com/office/powerpoint/2010/main" val="4143518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P 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354" y="4506038"/>
            <a:ext cx="6434045" cy="446962"/>
          </a:xfrm>
          <a:prstGeom prst="rect">
            <a:avLst/>
          </a:prstGeom>
        </p:spPr>
        <p:txBody>
          <a:bodyPr lIns="0" tIns="0" rIns="0" bIns="0"/>
          <a:lstStyle>
            <a:lvl1pPr algn="l">
              <a:defRPr sz="2200" b="1" i="0">
                <a:solidFill>
                  <a:schemeClr val="accent2"/>
                </a:solidFill>
                <a:latin typeface="Arial"/>
                <a:cs typeface="Arial"/>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570420" y="4910045"/>
            <a:ext cx="3200400" cy="271555"/>
          </a:xfrm>
          <a:prstGeom prst="rect">
            <a:avLst/>
          </a:prstGeom>
        </p:spPr>
        <p:txBody>
          <a:bodyPr vert="horz" lIns="0" tIns="0" rIns="0" bIns="0"/>
          <a:lstStyle>
            <a:lvl1pPr>
              <a:defRPr sz="1400" b="0" i="0">
                <a:solidFill>
                  <a:schemeClr val="accent2"/>
                </a:solidFill>
                <a:latin typeface="Arial"/>
                <a:cs typeface="Arial"/>
              </a:defRPr>
            </a:lvl1pPr>
          </a:lstStyle>
          <a:p>
            <a:pPr lvl="0"/>
            <a:r>
              <a:rPr lang="en-GB"/>
              <a:t>Click to insert date</a:t>
            </a:r>
            <a:endParaRPr lang="en-US"/>
          </a:p>
        </p:txBody>
      </p:sp>
    </p:spTree>
    <p:extLst>
      <p:ext uri="{BB962C8B-B14F-4D97-AF65-F5344CB8AC3E}">
        <p14:creationId xmlns="" xmlns:p14="http://schemas.microsoft.com/office/powerpoint/2010/main" val="326220275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309392418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92886957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245564266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328981812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60140664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WA 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688" y="1143001"/>
            <a:ext cx="4648200" cy="381000"/>
          </a:xfrm>
          <a:prstGeom prst="rect">
            <a:avLst/>
          </a:prstGeom>
        </p:spPr>
        <p:txBody>
          <a:bodyPr lIns="0" tIns="0" rIns="0" bIns="0"/>
          <a:lstStyle>
            <a:lvl1pPr algn="l">
              <a:defRPr sz="1800" b="1">
                <a:solidFill>
                  <a:schemeClr val="accent2"/>
                </a:solidFill>
                <a:latin typeface="Arial"/>
                <a:cs typeface="Arial"/>
              </a:defRPr>
            </a:lvl1pPr>
          </a:lstStyle>
          <a:p>
            <a:r>
              <a:rPr lang="en-GB"/>
              <a:t>Thank you</a:t>
            </a:r>
            <a:endParaRPr lang="en-US"/>
          </a:p>
        </p:txBody>
      </p:sp>
    </p:spTree>
    <p:extLst>
      <p:ext uri="{BB962C8B-B14F-4D97-AF65-F5344CB8AC3E}">
        <p14:creationId xmlns="" xmlns:p14="http://schemas.microsoft.com/office/powerpoint/2010/main" val="22805676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P 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354" y="4506038"/>
            <a:ext cx="6434045" cy="446962"/>
          </a:xfrm>
          <a:prstGeom prst="rect">
            <a:avLst/>
          </a:prstGeom>
        </p:spPr>
        <p:txBody>
          <a:bodyPr lIns="0" tIns="0" rIns="0" bIns="0"/>
          <a:lstStyle>
            <a:lvl1pPr algn="l">
              <a:defRPr sz="2200" b="1" i="0">
                <a:solidFill>
                  <a:schemeClr val="accent2"/>
                </a:solidFill>
                <a:latin typeface="Arial"/>
                <a:cs typeface="Arial"/>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570420" y="4910045"/>
            <a:ext cx="3200400" cy="271555"/>
          </a:xfrm>
          <a:prstGeom prst="rect">
            <a:avLst/>
          </a:prstGeom>
        </p:spPr>
        <p:txBody>
          <a:bodyPr vert="horz" lIns="0" tIns="0" rIns="0" bIns="0"/>
          <a:lstStyle>
            <a:lvl1pPr>
              <a:defRPr sz="1400" b="0" i="0">
                <a:solidFill>
                  <a:schemeClr val="accent2"/>
                </a:solidFill>
                <a:latin typeface="Arial"/>
                <a:cs typeface="Arial"/>
              </a:defRPr>
            </a:lvl1pPr>
          </a:lstStyle>
          <a:p>
            <a:pPr lvl="0"/>
            <a:r>
              <a:rPr lang="en-GB"/>
              <a:t>Click to insert date</a:t>
            </a:r>
            <a:endParaRPr lang="en-US"/>
          </a:p>
        </p:txBody>
      </p:sp>
    </p:spTree>
    <p:extLst>
      <p:ext uri="{BB962C8B-B14F-4D97-AF65-F5344CB8AC3E}">
        <p14:creationId xmlns="" xmlns:p14="http://schemas.microsoft.com/office/powerpoint/2010/main" val="140743854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22518428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P Divider Slide">
    <p:bg>
      <p:bgPr>
        <a:blipFill rotWithShape="1">
          <a:blip r:embed="rId2"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308941888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4656430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176017608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336657839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7075454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WA 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688" y="1143001"/>
            <a:ext cx="4648200" cy="381000"/>
          </a:xfrm>
          <a:prstGeom prst="rect">
            <a:avLst/>
          </a:prstGeom>
        </p:spPr>
        <p:txBody>
          <a:bodyPr lIns="0" tIns="0" rIns="0" bIns="0"/>
          <a:lstStyle>
            <a:lvl1pPr algn="l">
              <a:defRPr sz="1800" b="1">
                <a:solidFill>
                  <a:schemeClr val="accent2"/>
                </a:solidFill>
                <a:latin typeface="Arial"/>
                <a:cs typeface="Arial"/>
              </a:defRPr>
            </a:lvl1pPr>
          </a:lstStyle>
          <a:p>
            <a:r>
              <a:rPr lang="en-GB"/>
              <a:t>Thank you</a:t>
            </a:r>
            <a:endParaRPr lang="en-US"/>
          </a:p>
        </p:txBody>
      </p:sp>
    </p:spTree>
    <p:extLst>
      <p:ext uri="{BB962C8B-B14F-4D97-AF65-F5344CB8AC3E}">
        <p14:creationId xmlns="" xmlns:p14="http://schemas.microsoft.com/office/powerpoint/2010/main" val="163946056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a:prstGeom prst="rect">
            <a:avLst/>
          </a:prstGeo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a:xfrm>
            <a:off x="7918513" y="6479545"/>
            <a:ext cx="774574" cy="365125"/>
          </a:xfrm>
          <a:prstGeom prst="rect">
            <a:avLst/>
          </a:prstGeom>
        </p:spPr>
        <p:txBody>
          <a:bodyPr/>
          <a:lstStyle/>
          <a:p>
            <a:fld id="{2A75E571-CFDC-0748-B0CE-03EEF9EE8896}" type="slidenum">
              <a:rPr lang="en-US">
                <a:solidFill>
                  <a:srgbClr val="727C84"/>
                </a:solidFill>
              </a:rPr>
              <a:pPr/>
              <a:t>‹#›</a:t>
            </a:fld>
            <a:endParaRPr lang="en-US">
              <a:solidFill>
                <a:srgbClr val="727C84"/>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155017992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762000"/>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28985367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4744649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389390929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24934613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pPr/>
              <a:t>‹#›</a:t>
            </a:fld>
            <a:endParaRPr lang="en-US"/>
          </a:p>
        </p:txBody>
      </p:sp>
      <p:cxnSp>
        <p:nvCxnSpPr>
          <p:cNvPr id="21" name="Straight Connector 20"/>
          <p:cNvCxnSpPr/>
          <p:nvPr userDrawn="1"/>
        </p:nvCxnSpPr>
        <p:spPr>
          <a:xfrm>
            <a:off x="406904" y="762000"/>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5261979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66633705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CP 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97994733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88571864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2929321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212801401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245234860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61462258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CP 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207077713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71B64-291F-004D-90B0-890FBF4606AD}" type="datetimeFigureOut">
              <a:rPr lang="en-US" smtClean="0"/>
              <a:pPr/>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3536040-CE0F-B546-B565-7557E335E20D}" type="slidenum">
              <a:rPr lang="en-US" smtClean="0"/>
              <a:pPr/>
              <a:t>‹#›</a:t>
            </a:fld>
            <a:endParaRPr lang="en-US"/>
          </a:p>
        </p:txBody>
      </p:sp>
    </p:spTree>
    <p:extLst>
      <p:ext uri="{BB962C8B-B14F-4D97-AF65-F5344CB8AC3E}">
        <p14:creationId xmlns="" xmlns:p14="http://schemas.microsoft.com/office/powerpoint/2010/main" val="1328900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dirty="0">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 xmlns:p14="http://schemas.microsoft.com/office/powerpoint/2010/main" val="23942163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pPr/>
              <a:t>‹#›</a:t>
            </a:fld>
            <a:endParaRPr lang="en-US"/>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6451202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dirty="0">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4841701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dirty="0">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dirty="0"/>
              <a:t>Click to insert picture</a:t>
            </a:r>
          </a:p>
        </p:txBody>
      </p:sp>
    </p:spTree>
    <p:extLst>
      <p:ext uri="{BB962C8B-B14F-4D97-AF65-F5344CB8AC3E}">
        <p14:creationId xmlns="" xmlns:p14="http://schemas.microsoft.com/office/powerpoint/2010/main" val="409919310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dirty="0">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dirty="0"/>
              <a:t>Click to insert chart</a:t>
            </a:r>
            <a:endParaRPr lang="en-US" dirty="0"/>
          </a:p>
        </p:txBody>
      </p:sp>
    </p:spTree>
    <p:extLst>
      <p:ext uri="{BB962C8B-B14F-4D97-AF65-F5344CB8AC3E}">
        <p14:creationId xmlns="" xmlns:p14="http://schemas.microsoft.com/office/powerpoint/2010/main" val="4467005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dirty="0"/>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dirty="0">
              <a:solidFill>
                <a:srgbClr val="FFFFFF"/>
              </a:solidFill>
            </a:endParaRPr>
          </a:p>
        </p:txBody>
      </p:sp>
    </p:spTree>
    <p:extLst>
      <p:ext uri="{BB962C8B-B14F-4D97-AF65-F5344CB8AC3E}">
        <p14:creationId xmlns="" xmlns:p14="http://schemas.microsoft.com/office/powerpoint/2010/main" val="199690771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LWA 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688" y="1143001"/>
            <a:ext cx="4648200" cy="381000"/>
          </a:xfrm>
          <a:prstGeom prst="rect">
            <a:avLst/>
          </a:prstGeom>
        </p:spPr>
        <p:txBody>
          <a:bodyPr lIns="0" tIns="0" rIns="0" bIns="0"/>
          <a:lstStyle>
            <a:lvl1pPr algn="l">
              <a:defRPr sz="1800" b="1">
                <a:solidFill>
                  <a:schemeClr val="accent2"/>
                </a:solidFill>
                <a:latin typeface="Arial"/>
                <a:cs typeface="Arial"/>
              </a:defRPr>
            </a:lvl1pPr>
          </a:lstStyle>
          <a:p>
            <a:r>
              <a:rPr lang="en-GB"/>
              <a:t>Thank you</a:t>
            </a:r>
            <a:endParaRPr lang="en-US"/>
          </a:p>
        </p:txBody>
      </p:sp>
    </p:spTree>
    <p:extLst>
      <p:ext uri="{BB962C8B-B14F-4D97-AF65-F5344CB8AC3E}">
        <p14:creationId xmlns="" xmlns:p14="http://schemas.microsoft.com/office/powerpoint/2010/main" val="248474937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P 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5562600" cy="609600"/>
          </a:xfrm>
          <a:prstGeom prst="rect">
            <a:avLst/>
          </a:prstGeom>
        </p:spPr>
        <p:txBody>
          <a:bodyPr lIns="0" tIns="0" rIns="0" bIns="0"/>
          <a:lstStyle>
            <a:lvl1pPr algn="l">
              <a:defRPr sz="2200" b="0" i="0">
                <a:solidFill>
                  <a:schemeClr val="bg2"/>
                </a:solidFill>
                <a:latin typeface="Arial"/>
                <a:cs typeface="Arial"/>
              </a:defRPr>
            </a:lvl1pPr>
          </a:lstStyle>
          <a:p>
            <a:r>
              <a:rPr lang="en-US" dirty="0" smtClean="0"/>
              <a:t>Click to edit presentation title</a:t>
            </a:r>
            <a:endParaRPr lang="en-US" dirty="0"/>
          </a:p>
        </p:txBody>
      </p:sp>
    </p:spTree>
    <p:extLst>
      <p:ext uri="{BB962C8B-B14F-4D97-AF65-F5344CB8AC3E}">
        <p14:creationId xmlns="" xmlns:p14="http://schemas.microsoft.com/office/powerpoint/2010/main" val="226808480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83377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305058621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slide with subtitle - Two Columns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Content Placeholder 7"/>
          <p:cNvSpPr>
            <a:spLocks noGrp="1"/>
          </p:cNvSpPr>
          <p:nvPr>
            <p:ph sz="quarter" idx="17"/>
          </p:nvPr>
        </p:nvSpPr>
        <p:spPr>
          <a:xfrm>
            <a:off x="472440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5362728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354260573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solidFill>
                  <a:srgbClr val="FFFFFF"/>
                </a:solidFill>
              </a:rPr>
              <a:pPr/>
              <a:t>‹#›</a:t>
            </a:fld>
            <a:endParaRPr lang="en-US">
              <a:solidFill>
                <a:srgbClr val="FFFFFF"/>
              </a:solidFill>
            </a:endParaRPr>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Chart Placeholder 4"/>
          <p:cNvSpPr>
            <a:spLocks noGrp="1"/>
          </p:cNvSpPr>
          <p:nvPr>
            <p:ph type="chart" sz="quarter" idx="17" hasCustomPrompt="1"/>
          </p:nvPr>
        </p:nvSpPr>
        <p:spPr>
          <a:xfrm>
            <a:off x="4800600" y="1447800"/>
            <a:ext cx="3962400" cy="4724400"/>
          </a:xfrm>
          <a:prstGeom prst="rect">
            <a:avLst/>
          </a:prstGeom>
        </p:spPr>
        <p:txBody>
          <a:bodyPr vert="horz"/>
          <a:lstStyle>
            <a:lvl1pPr marL="0" indent="0">
              <a:buNone/>
              <a:defRPr sz="1800"/>
            </a:lvl1pPr>
          </a:lstStyle>
          <a:p>
            <a:r>
              <a:rPr lang="en-US" sz="1800"/>
              <a:t>Click to insert chart</a:t>
            </a:r>
            <a:endParaRPr lang="en-US"/>
          </a:p>
        </p:txBody>
      </p:sp>
    </p:spTree>
    <p:extLst>
      <p:ext uri="{BB962C8B-B14F-4D97-AF65-F5344CB8AC3E}">
        <p14:creationId xmlns="" xmlns:p14="http://schemas.microsoft.com/office/powerpoint/2010/main" val="157143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 and pictur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25290" y="1447800"/>
            <a:ext cx="3994310" cy="4724400"/>
          </a:xfrm>
          <a:prstGeom prst="rect">
            <a:avLst/>
          </a:prstGeom>
        </p:spPr>
        <p:txBody>
          <a:bodyPr lIns="0" tIns="0" rIns="0" bIns="0"/>
          <a:lstStyle>
            <a:lvl1pPr marL="176213" indent="-176213">
              <a:buClr>
                <a:schemeClr val="accent1"/>
              </a:buClr>
              <a:buFont typeface="Arial"/>
              <a:buChar cha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14308" y="386323"/>
            <a:ext cx="8501092" cy="375677"/>
          </a:xfrm>
        </p:spPr>
        <p:txBody>
          <a:bodyPr>
            <a:normAutofit/>
          </a:bodyPr>
          <a:lstStyle>
            <a:lvl1pPr>
              <a:defRPr sz="22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418908" y="717326"/>
            <a:ext cx="7848600" cy="381000"/>
          </a:xfrm>
          <a:prstGeom prst="rect">
            <a:avLst/>
          </a:prstGeom>
        </p:spPr>
        <p:txBody>
          <a:bodyPr vert="horz" lIns="0" tIns="0" rIns="0" bIns="0"/>
          <a:lstStyle>
            <a:lvl1pPr marL="0" indent="0">
              <a:buFontTx/>
              <a:buNone/>
              <a:defRPr sz="1400">
                <a:solidFill>
                  <a:schemeClr val="accent2"/>
                </a:solidFill>
                <a:latin typeface="Arial"/>
                <a:cs typeface="Arial"/>
              </a:defRPr>
            </a:lvl1pPr>
          </a:lstStyle>
          <a:p>
            <a:pPr lvl="0"/>
            <a:r>
              <a:rPr lang="en-GB"/>
              <a:t>Click to edit subtitle</a:t>
            </a:r>
            <a:endParaRPr lang="en-US"/>
          </a:p>
        </p:txBody>
      </p:sp>
      <p:cxnSp>
        <p:nvCxnSpPr>
          <p:cNvPr id="13" name="Straight Connector 12"/>
          <p:cNvCxnSpPr/>
          <p:nvPr userDrawn="1"/>
        </p:nvCxnSpPr>
        <p:spPr>
          <a:xfrm>
            <a:off x="393380" y="7924800"/>
            <a:ext cx="836962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6"/>
          </p:nvPr>
        </p:nvSpPr>
        <p:spPr/>
        <p:txBody>
          <a:bodyPr/>
          <a:lstStyle/>
          <a:p>
            <a:fld id="{2A75E571-CFDC-0748-B0CE-03EEF9EE8896}" type="slidenum">
              <a:rPr lang="en-US"/>
              <a:pPr/>
              <a:t>‹#›</a:t>
            </a:fld>
            <a:endParaRPr lang="en-US"/>
          </a:p>
        </p:txBody>
      </p:sp>
      <p:cxnSp>
        <p:nvCxnSpPr>
          <p:cNvPr id="21" name="Straight Connector 20"/>
          <p:cNvCxnSpPr/>
          <p:nvPr userDrawn="1"/>
        </p:nvCxnSpPr>
        <p:spPr>
          <a:xfrm>
            <a:off x="406904" y="1180722"/>
            <a:ext cx="834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952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9076875" y="450850"/>
            <a:ext cx="57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7" hasCustomPrompt="1"/>
          </p:nvPr>
        </p:nvSpPr>
        <p:spPr>
          <a:xfrm>
            <a:off x="4800600" y="1447800"/>
            <a:ext cx="3962400" cy="4724400"/>
          </a:xfrm>
          <a:prstGeom prst="rect">
            <a:avLst/>
          </a:prstGeom>
        </p:spPr>
        <p:txBody>
          <a:bodyPr vert="horz"/>
          <a:lstStyle>
            <a:lvl1pPr marL="0" indent="0">
              <a:buNone/>
              <a:defRPr sz="1800" baseline="0"/>
            </a:lvl1pPr>
          </a:lstStyle>
          <a:p>
            <a:r>
              <a:rPr lang="en-US"/>
              <a:t>Click to insert picture</a:t>
            </a:r>
          </a:p>
        </p:txBody>
      </p:sp>
    </p:spTree>
    <p:extLst>
      <p:ext uri="{BB962C8B-B14F-4D97-AF65-F5344CB8AC3E}">
        <p14:creationId xmlns="" xmlns:p14="http://schemas.microsoft.com/office/powerpoint/2010/main" val="80207909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slide with subtitle - One column and char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828800"/>
            <a:ext cx="3810000" cy="4038600"/>
          </a:xfrm>
          <a:prstGeom prst="rect">
            <a:avLst/>
          </a:prstGeom>
        </p:spPr>
        <p:txBody>
          <a:bodyPr lIns="0" tIns="0" rIns="0" bIns="0"/>
          <a:lstStyle>
            <a:lvl1pPr marL="176213" indent="-176213">
              <a:buClr>
                <a:schemeClr val="accent1"/>
              </a:buClr>
              <a:buFont typeface="Arial"/>
              <a:buChar cha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 name="Text Placeholder 3"/>
          <p:cNvSpPr>
            <a:spLocks noGrp="1"/>
          </p:cNvSpPr>
          <p:nvPr>
            <p:ph type="body" sz="quarter" idx="15" hasCustomPrompt="1"/>
          </p:nvPr>
        </p:nvSpPr>
        <p:spPr>
          <a:xfrm>
            <a:off x="324338" y="1371600"/>
            <a:ext cx="3790462" cy="381000"/>
          </a:xfrm>
          <a:prstGeom prst="rect">
            <a:avLst/>
          </a:prstGeom>
        </p:spPr>
        <p:txBody>
          <a:bodyPr vert="horz" lIns="0" tIns="0" rIns="0" bIns="0"/>
          <a:lstStyle>
            <a:lvl1pPr marL="0" indent="0">
              <a:buFontTx/>
              <a:buNone/>
              <a:defRPr sz="2200">
                <a:solidFill>
                  <a:srgbClr val="90BE43"/>
                </a:solidFill>
                <a:latin typeface="Arial"/>
                <a:cs typeface="Arial"/>
              </a:defRPr>
            </a:lvl1pPr>
          </a:lstStyle>
          <a:p>
            <a:pPr lvl="0"/>
            <a:r>
              <a:rPr lang="en-GB"/>
              <a:t>Click to edit subtitle</a:t>
            </a:r>
            <a:endParaRPr lang="en-US"/>
          </a:p>
        </p:txBody>
      </p:sp>
      <p:sp>
        <p:nvSpPr>
          <p:cNvPr id="5" name="Chart Placeholder 4"/>
          <p:cNvSpPr>
            <a:spLocks noGrp="1"/>
          </p:cNvSpPr>
          <p:nvPr>
            <p:ph type="chart" sz="quarter" idx="17" hasCustomPrompt="1"/>
          </p:nvPr>
        </p:nvSpPr>
        <p:spPr>
          <a:xfrm>
            <a:off x="4343400" y="1371600"/>
            <a:ext cx="3733800" cy="4495800"/>
          </a:xfrm>
          <a:prstGeom prst="rect">
            <a:avLst/>
          </a:prstGeom>
        </p:spPr>
        <p:txBody>
          <a:bodyPr vert="horz"/>
          <a:lstStyle>
            <a:lvl1pPr marL="0" indent="0">
              <a:buNone/>
              <a:defRPr sz="1600"/>
            </a:lvl1pPr>
          </a:lstStyle>
          <a:p>
            <a:r>
              <a:rPr lang="en-US"/>
              <a:t>Click to insert a chart</a:t>
            </a:r>
          </a:p>
        </p:txBody>
      </p:sp>
      <p:sp>
        <p:nvSpPr>
          <p:cNvPr id="2" name="Slide Number Placeholder 1"/>
          <p:cNvSpPr>
            <a:spLocks noGrp="1"/>
          </p:cNvSpPr>
          <p:nvPr>
            <p:ph type="sldNum" sz="quarter" idx="18"/>
          </p:nvPr>
        </p:nvSpPr>
        <p:spPr/>
        <p:txBody>
          <a:body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8590252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1.xml"/><Relationship Id="rId7" Type="http://schemas.openxmlformats.org/officeDocument/2006/relationships/theme" Target="../theme/theme1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47.xml"/><Relationship Id="rId7" Type="http://schemas.openxmlformats.org/officeDocument/2006/relationships/image" Target="../media/image20.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1.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theme" Target="../theme/theme12.xml"/><Relationship Id="rId1" Type="http://schemas.openxmlformats.org/officeDocument/2006/relationships/slideLayout" Target="../slideLayouts/slideLayout50.xml"/><Relationship Id="rId4" Type="http://schemas.openxmlformats.org/officeDocument/2006/relationships/image" Target="../media/image2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51.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4.xml"/><Relationship Id="rId7" Type="http://schemas.openxmlformats.org/officeDocument/2006/relationships/image" Target="../media/image9.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4.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5.xml"/><Relationship Id="rId1" Type="http://schemas.openxmlformats.org/officeDocument/2006/relationships/slideLayout" Target="../slideLayouts/slideLayout57.xml"/><Relationship Id="rId4" Type="http://schemas.openxmlformats.org/officeDocument/2006/relationships/image" Target="../media/image13.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6.xml"/><Relationship Id="rId1" Type="http://schemas.openxmlformats.org/officeDocument/2006/relationships/slideLayout" Target="../slideLayouts/slideLayout58.xml"/><Relationship Id="rId4" Type="http://schemas.openxmlformats.org/officeDocument/2006/relationships/image" Target="../media/image24.pn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61.xml"/><Relationship Id="rId7" Type="http://schemas.openxmlformats.org/officeDocument/2006/relationships/image" Target="../media/image25.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7.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28.png"/><Relationship Id="rId4" Type="http://schemas.openxmlformats.org/officeDocument/2006/relationships/image" Target="../media/image27.jpe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68.xml"/><Relationship Id="rId7" Type="http://schemas.openxmlformats.org/officeDocument/2006/relationships/theme" Target="../theme/theme19.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image" Target="../media/image19.png"/><Relationship Id="rId4" Type="http://schemas.openxmlformats.org/officeDocument/2006/relationships/slideLayout" Target="../slideLayouts/slideLayout75.xml"/><Relationship Id="rId9" Type="http://schemas.openxmlformats.org/officeDocument/2006/relationships/image" Target="../media/image14.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image" Target="../media/image15.png"/><Relationship Id="rId4" Type="http://schemas.openxmlformats.org/officeDocument/2006/relationships/slideLayout" Target="../slideLayouts/slideLayout82.xml"/><Relationship Id="rId9" Type="http://schemas.openxmlformats.org/officeDocument/2006/relationships/image" Target="../media/image14.png"/></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8.xml"/><Relationship Id="rId7" Type="http://schemas.openxmlformats.org/officeDocument/2006/relationships/image" Target="../media/image9.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22.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0.png"/><Relationship Id="rId4" Type="http://schemas.openxmlformats.org/officeDocument/2006/relationships/slideLayout" Target="../slideLayouts/slideLayout10.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7.xml"/><Relationship Id="rId7"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5.png"/><Relationship Id="rId4" Type="http://schemas.openxmlformats.org/officeDocument/2006/relationships/slideLayout" Target="../slideLayouts/slideLayout23.xml"/><Relationship Id="rId9"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8.png"/><Relationship Id="rId4" Type="http://schemas.openxmlformats.org/officeDocument/2006/relationships/image" Target="../media/image17.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31.xml"/><Relationship Id="rId7" Type="http://schemas.openxmlformats.org/officeDocument/2006/relationships/image" Target="../media/image14.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8.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6.xml"/><Relationship Id="rId7" Type="http://schemas.openxmlformats.org/officeDocument/2006/relationships/image" Target="../media/image9.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descr="CP-NS-C.pn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991105" y="5923312"/>
            <a:ext cx="1652740" cy="586934"/>
          </a:xfrm>
          <a:prstGeom prst="rect">
            <a:avLst/>
          </a:prstGeom>
        </p:spPr>
      </p:pic>
    </p:spTree>
  </p:cSld>
  <p:clrMap bg1="lt1" tx1="dk1" bg2="lt2" tx2="dk2" accent1="accent1" accent2="accent2" accent3="accent3" accent4="accent4" accent5="accent5" accent6="accent6" hlink="hlink" folHlink="folHlink"/>
  <p:sldLayoutIdLst>
    <p:sldLayoutId id="214748388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500" b="1" i="1" kern="1200">
          <a:solidFill>
            <a:srgbClr val="8ACB3B"/>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rgbClr val="71717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1717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506864739"/>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cstate="print"/>
          <a:stretch>
            <a:fillRect/>
          </a:stretch>
        </a:blipFill>
        <a:effectLst/>
      </p:bgPr>
    </p:bg>
    <p:spTree>
      <p:nvGrpSpPr>
        <p:cNvPr id="1" name=""/>
        <p:cNvGrpSpPr/>
        <p:nvPr/>
      </p:nvGrpSpPr>
      <p:grpSpPr>
        <a:xfrm>
          <a:off x="0" y="0"/>
          <a:ext cx="0" cy="0"/>
          <a:chOff x="0" y="0"/>
          <a:chExt cx="0" cy="0"/>
        </a:xfrm>
      </p:grpSpPr>
      <p:pic>
        <p:nvPicPr>
          <p:cNvPr id="2" name="Picture 1" descr="lampton-school-logo.png"/>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2133600" y="6096000"/>
            <a:ext cx="2133600" cy="400429"/>
          </a:xfrm>
          <a:prstGeom prst="rect">
            <a:avLst/>
          </a:prstGeom>
        </p:spPr>
      </p:pic>
      <p:pic>
        <p:nvPicPr>
          <p:cNvPr id="3" name="Picture 2" descr="london-west-alliance.png"/>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609600" y="5867400"/>
            <a:ext cx="1098797" cy="724207"/>
          </a:xfrm>
          <a:prstGeom prst="rect">
            <a:avLst/>
          </a:prstGeom>
        </p:spPr>
      </p:pic>
    </p:spTree>
    <p:extLst>
      <p:ext uri="{BB962C8B-B14F-4D97-AF65-F5344CB8AC3E}">
        <p14:creationId xmlns="" xmlns:p14="http://schemas.microsoft.com/office/powerpoint/2010/main" val="344240376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500" b="1" i="1" kern="1200">
          <a:solidFill>
            <a:srgbClr val="8ACB3B"/>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rgbClr val="71717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1717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8" name="Picture 7" descr="london-west-alliance.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93836" y="1852842"/>
            <a:ext cx="1539764" cy="1014844"/>
          </a:xfrm>
          <a:prstGeom prst="rect">
            <a:avLst/>
          </a:prstGeom>
        </p:spPr>
      </p:pic>
      <p:cxnSp>
        <p:nvCxnSpPr>
          <p:cNvPr id="5" name="Straight Connector 4"/>
          <p:cNvCxnSpPr/>
          <p:nvPr userDrawn="1"/>
        </p:nvCxnSpPr>
        <p:spPr>
          <a:xfrm>
            <a:off x="2438400" y="1828800"/>
            <a:ext cx="0" cy="106680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66197348"/>
      </p:ext>
    </p:extLst>
  </p:cSld>
  <p:clrMap bg1="lt1" tx1="dk1" bg2="lt2" tx2="dk2" accent1="accent1" accent2="accent2" accent3="accent3" accent4="accent4" accent5="accent5" accent6="accent6" hlink="hlink" folHlink="folHlink"/>
  <p:sldLayoutIdLst>
    <p:sldLayoutId id="21474839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descr="CP-NS-C.png"/>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6991105" y="5923312"/>
            <a:ext cx="1652740" cy="586934"/>
          </a:xfrm>
          <a:prstGeom prst="rect">
            <a:avLst/>
          </a:prstGeom>
        </p:spPr>
      </p:pic>
    </p:spTree>
    <p:extLst>
      <p:ext uri="{BB962C8B-B14F-4D97-AF65-F5344CB8AC3E}">
        <p14:creationId xmlns="" xmlns:p14="http://schemas.microsoft.com/office/powerpoint/2010/main" val="581133015"/>
      </p:ext>
    </p:extLst>
  </p:cSld>
  <p:clrMap bg1="lt1" tx1="dk1" bg2="lt2" tx2="dk2" accent1="accent1" accent2="accent2" accent3="accent3" accent4="accent4" accent5="accent5" accent6="accent6" hlink="hlink" folHlink="folHlink"/>
  <p:sldLayoutIdLst>
    <p:sldLayoutId id="214748398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500" b="1" i="1" kern="1200">
          <a:solidFill>
            <a:srgbClr val="8ACB3B"/>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rgbClr val="71717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1717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userDrawn="1"/>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userDrawn="1"/>
        </p:nvPicPr>
        <p:blipFill>
          <a:blip r:embed="rId7" cstate="email">
            <a:extLst>
              <a:ext uri="{28A0092B-C50C-407E-A947-70E740481C1C}">
                <a14:useLocalDpi xmlns="" xmlns:a14="http://schemas.microsoft.com/office/drawing/2010/main"/>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userDrawn="1"/>
        </p:nvPicPr>
        <p:blipFill>
          <a:blip r:embed="rId7" cstate="email">
            <a:extLst>
              <a:ext uri="{28A0092B-C50C-407E-A947-70E740481C1C}">
                <a14:useLocalDpi xmlns="" xmlns:a14="http://schemas.microsoft.com/office/drawing/2010/main"/>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74723448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5" name="Picture 4" descr="CP-NS-C.png"/>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7467600" y="5998309"/>
            <a:ext cx="1347940" cy="478691"/>
          </a:xfrm>
          <a:prstGeom prst="rect">
            <a:avLst/>
          </a:prstGeom>
        </p:spPr>
      </p:pic>
    </p:spTree>
    <p:extLst>
      <p:ext uri="{BB962C8B-B14F-4D97-AF65-F5344CB8AC3E}">
        <p14:creationId xmlns="" xmlns:p14="http://schemas.microsoft.com/office/powerpoint/2010/main" val="2999592880"/>
      </p:ext>
    </p:extLst>
  </p:cSld>
  <p:clrMap bg1="lt1" tx1="dk1" bg2="lt2" tx2="dk2" accent1="accent1" accent2="accent2" accent3="accent3" accent4="accent4" accent5="accent5" accent6="accent6" hlink="hlink" folHlink="folHlink"/>
  <p:sldLayoutIdLst>
    <p:sldLayoutId id="214748398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4" name="Picture 3" descr="CP-NS-C.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991105" y="5923312"/>
            <a:ext cx="1652740" cy="586934"/>
          </a:xfrm>
          <a:prstGeom prst="rect">
            <a:avLst/>
          </a:prstGeom>
        </p:spPr>
      </p:pic>
      <p:sp>
        <p:nvSpPr>
          <p:cNvPr id="2" name="TextBox 1"/>
          <p:cNvSpPr txBox="1"/>
          <p:nvPr userDrawn="1"/>
        </p:nvSpPr>
        <p:spPr>
          <a:xfrm>
            <a:off x="569706" y="6378395"/>
            <a:ext cx="2743200" cy="138499"/>
          </a:xfrm>
          <a:prstGeom prst="rect">
            <a:avLst/>
          </a:prstGeom>
          <a:noFill/>
        </p:spPr>
        <p:txBody>
          <a:bodyPr wrap="square" lIns="0" tIns="0" rIns="0" bIns="0" rtlCol="0">
            <a:spAutoFit/>
          </a:bodyPr>
          <a:lstStyle/>
          <a:p>
            <a:r>
              <a:rPr lang="en-US" sz="900">
                <a:solidFill>
                  <a:srgbClr val="727C84"/>
                </a:solidFill>
                <a:latin typeface="Arial"/>
              </a:rPr>
              <a:t>challengepartners.org</a:t>
            </a:r>
          </a:p>
        </p:txBody>
      </p:sp>
    </p:spTree>
    <p:extLst>
      <p:ext uri="{BB962C8B-B14F-4D97-AF65-F5344CB8AC3E}">
        <p14:creationId xmlns="" xmlns:p14="http://schemas.microsoft.com/office/powerpoint/2010/main" val="896832765"/>
      </p:ext>
    </p:extLst>
  </p:cSld>
  <p:clrMap bg1="lt1" tx1="dk1" bg2="lt2" tx2="dk2" accent1="accent1" accent2="accent2" accent3="accent3" accent4="accent4" accent5="accent5" accent6="accent6" hlink="hlink" folHlink="folHlink"/>
  <p:sldLayoutIdLst>
    <p:sldLayoutId id="214748401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500" b="1" i="1" kern="1200">
          <a:solidFill>
            <a:srgbClr val="8ACB3B"/>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rgbClr val="71717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1717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userDrawn="1"/>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315256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5" name="Picture 4" descr="CP-NS-C.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467600" y="5998309"/>
            <a:ext cx="1347940" cy="478691"/>
          </a:xfrm>
          <a:prstGeom prst="rect">
            <a:avLst/>
          </a:prstGeom>
        </p:spPr>
      </p:pic>
    </p:spTree>
    <p:extLst>
      <p:ext uri="{BB962C8B-B14F-4D97-AF65-F5344CB8AC3E}">
        <p14:creationId xmlns="" xmlns:p14="http://schemas.microsoft.com/office/powerpoint/2010/main" val="282498821"/>
      </p:ext>
    </p:extLst>
  </p:cSld>
  <p:clrMap bg1="lt1" tx1="dk1" bg2="lt2" tx2="dk2" accent1="accent1" accent2="accent2" accent3="accent3" accent4="accent4" accent5="accent5" accent6="accent6" hlink="hlink" folHlink="folHlink"/>
  <p:sldLayoutIdLst>
    <p:sldLayoutId id="2147484023" r:id="rId1"/>
    <p:sldLayoutId id="2147484024"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userDrawn="1"/>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
        <p:nvSpPr>
          <p:cNvPr id="8" name="TextBox 7"/>
          <p:cNvSpPr txBox="1"/>
          <p:nvPr userDrawn="1"/>
        </p:nvSpPr>
        <p:spPr>
          <a:xfrm>
            <a:off x="5453851" y="6535579"/>
            <a:ext cx="3004349" cy="246221"/>
          </a:xfrm>
          <a:prstGeom prst="rect">
            <a:avLst/>
          </a:prstGeom>
          <a:noFill/>
        </p:spPr>
        <p:txBody>
          <a:bodyPr wrap="none" rtlCol="0">
            <a:spAutoFit/>
          </a:bodyPr>
          <a:lstStyle/>
          <a:p>
            <a:r>
              <a:rPr lang="en-GB" sz="1000" dirty="0" smtClean="0">
                <a:solidFill>
                  <a:srgbClr val="FFFFFF"/>
                </a:solidFill>
              </a:rPr>
              <a:t>©Challenge Partners - not to be used without consent </a:t>
            </a:r>
            <a:endParaRPr lang="en-GB" sz="1000" dirty="0">
              <a:solidFill>
                <a:srgbClr val="FFFFFF"/>
              </a:solidFill>
            </a:endParaRPr>
          </a:p>
        </p:txBody>
      </p:sp>
    </p:spTree>
    <p:extLst>
      <p:ext uri="{BB962C8B-B14F-4D97-AF65-F5344CB8AC3E}">
        <p14:creationId xmlns="" xmlns:p14="http://schemas.microsoft.com/office/powerpoint/2010/main" val="417860708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P-NS-M.png"/>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6986842" y="5925196"/>
            <a:ext cx="1684020" cy="598043"/>
          </a:xfrm>
          <a:prstGeom prst="rect">
            <a:avLst/>
          </a:prstGeom>
        </p:spPr>
      </p:pic>
    </p:spTree>
    <p:extLst>
      <p:ext uri="{BB962C8B-B14F-4D97-AF65-F5344CB8AC3E}">
        <p14:creationId xmlns="" xmlns:p14="http://schemas.microsoft.com/office/powerpoint/2010/main" val="1463777131"/>
      </p:ext>
    </p:extLst>
  </p:cSld>
  <p:clrMap bg1="lt1" tx1="dk1" bg2="lt2" tx2="dk2" accent1="accent1" accent2="accent2" accent3="accent3" accent4="accent4" accent5="accent5" accent6="accent6" hlink="hlink" folHlink="folHlink"/>
  <p:sldLayoutIdLst>
    <p:sldLayoutId id="2147483914" r:id="rId1"/>
    <p:sldLayoutId id="2147483918" r:id="rId2"/>
    <p:sldLayoutId id="2147483919" r:id="rId3"/>
    <p:sldLayoutId id="2147483920" r:id="rId4"/>
    <p:sldLayoutId id="2147483921"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500" b="1" i="1" kern="1200">
          <a:solidFill>
            <a:srgbClr val="8ACB3B"/>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rgbClr val="71717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1717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userDrawn="1"/>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235578652"/>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54" r:id="rId7"/>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userDrawn="1"/>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descr="arrow.png">
            <a:hlinkClick r:id="" action="ppaction://hlinkshowjump?jump=nextslide"/>
          </p:cNvPr>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dirty="0">
              <a:solidFill>
                <a:srgbClr val="FFFFFF"/>
              </a:solidFill>
            </a:endParaRPr>
          </a:p>
        </p:txBody>
      </p:sp>
    </p:spTree>
    <p:extLst>
      <p:ext uri="{BB962C8B-B14F-4D97-AF65-F5344CB8AC3E}">
        <p14:creationId xmlns="" xmlns:p14="http://schemas.microsoft.com/office/powerpoint/2010/main" val="747623583"/>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userDrawn="1"/>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userDrawn="1"/>
        </p:nvPicPr>
        <p:blipFill>
          <a:blip r:embed="rId7" cstate="email">
            <a:extLst>
              <a:ext uri="{28A0092B-C50C-407E-A947-70E740481C1C}">
                <a14:useLocalDpi xmlns="" xmlns:a14="http://schemas.microsoft.com/office/drawing/2010/main"/>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userDrawn="1"/>
        </p:nvPicPr>
        <p:blipFill>
          <a:blip r:embed="rId7" cstate="email">
            <a:extLst>
              <a:ext uri="{28A0092B-C50C-407E-A947-70E740481C1C}">
                <a14:useLocalDpi xmlns="" xmlns:a14="http://schemas.microsoft.com/office/drawing/2010/main"/>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307718457"/>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rrow.png">
            <a:hlinkClick r:id="" action="ppaction://hlinkshowjump?jump=nextslide"/>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pPr/>
              <a:t>‹#›</a:t>
            </a:fld>
            <a:endParaRPr lang="en-US"/>
          </a:p>
        </p:txBody>
      </p:sp>
    </p:spTree>
    <p:extLst>
      <p:ext uri="{BB962C8B-B14F-4D97-AF65-F5344CB8AC3E}">
        <p14:creationId xmlns="" xmlns:p14="http://schemas.microsoft.com/office/powerpoint/2010/main" val="3856728150"/>
      </p:ext>
    </p:extLst>
  </p:cSld>
  <p:clrMap bg1="lt1" tx1="dk1" bg2="lt2" tx2="dk2" accent1="accent1" accent2="accent2" accent3="accent3" accent4="accent4" accent5="accent5" accent6="accent6" hlink="hlink" folHlink="folHlink"/>
  <p:sldLayoutIdLst>
    <p:sldLayoutId id="2147483763" r:id="rId1"/>
    <p:sldLayoutId id="2147483915" r:id="rId2"/>
    <p:sldLayoutId id="2147483916" r:id="rId3"/>
    <p:sldLayoutId id="2147483917" r:id="rId4"/>
    <p:sldLayoutId id="2147483901" r:id="rId5"/>
    <p:sldLayoutId id="2147483940" r:id="rId6"/>
    <p:sldLayoutId id="2147484025" r:id="rId7"/>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5" name="Picture 4" descr="CP-NS-C.pn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467600" y="5998309"/>
            <a:ext cx="1347940" cy="478691"/>
          </a:xfrm>
          <a:prstGeom prst="rect">
            <a:avLst/>
          </a:prstGeom>
        </p:spPr>
      </p:pic>
    </p:spTree>
    <p:extLst>
      <p:ext uri="{BB962C8B-B14F-4D97-AF65-F5344CB8AC3E}">
        <p14:creationId xmlns="" xmlns:p14="http://schemas.microsoft.com/office/powerpoint/2010/main" val="1881157693"/>
      </p:ext>
    </p:extLst>
  </p:cSld>
  <p:clrMap bg1="lt1" tx1="dk1" bg2="lt2" tx2="dk2" accent1="accent1" accent2="accent2" accent3="accent3" accent4="accent4" accent5="accent5" accent6="accent6" hlink="hlink" folHlink="folHlink"/>
  <p:sldLayoutIdLst>
    <p:sldLayoutId id="2147483910"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5428567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descr="arrow.png">
            <a:hlinkClick r:id="" action="ppaction://hlinkshowjump?jump=nextslide"/>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dirty="0">
              <a:solidFill>
                <a:srgbClr val="FFFFFF"/>
              </a:solidFill>
            </a:endParaRPr>
          </a:p>
        </p:txBody>
      </p:sp>
    </p:spTree>
    <p:extLst>
      <p:ext uri="{BB962C8B-B14F-4D97-AF65-F5344CB8AC3E}">
        <p14:creationId xmlns="" xmlns:p14="http://schemas.microsoft.com/office/powerpoint/2010/main" val="162636339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4" name="Picture 3" descr="CP-NS-C.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91105" y="5923312"/>
            <a:ext cx="1652740" cy="586934"/>
          </a:xfrm>
          <a:prstGeom prst="rect">
            <a:avLst/>
          </a:prstGeom>
        </p:spPr>
      </p:pic>
      <p:sp>
        <p:nvSpPr>
          <p:cNvPr id="2" name="TextBox 1"/>
          <p:cNvSpPr txBox="1"/>
          <p:nvPr/>
        </p:nvSpPr>
        <p:spPr>
          <a:xfrm>
            <a:off x="569706" y="6378395"/>
            <a:ext cx="2743200" cy="138499"/>
          </a:xfrm>
          <a:prstGeom prst="rect">
            <a:avLst/>
          </a:prstGeom>
          <a:noFill/>
        </p:spPr>
        <p:txBody>
          <a:bodyPr wrap="square" lIns="0" tIns="0" rIns="0" bIns="0" rtlCol="0">
            <a:spAutoFit/>
          </a:bodyPr>
          <a:lstStyle/>
          <a:p>
            <a:r>
              <a:rPr lang="en-US" sz="900">
                <a:solidFill>
                  <a:srgbClr val="727C84"/>
                </a:solidFill>
                <a:latin typeface="Arial"/>
              </a:rPr>
              <a:t>challengepartners.org</a:t>
            </a:r>
          </a:p>
        </p:txBody>
      </p:sp>
    </p:spTree>
    <p:extLst>
      <p:ext uri="{BB962C8B-B14F-4D97-AF65-F5344CB8AC3E}">
        <p14:creationId xmlns="" xmlns:p14="http://schemas.microsoft.com/office/powerpoint/2010/main" val="1231465393"/>
      </p:ext>
    </p:extLst>
  </p:cSld>
  <p:clrMap bg1="lt1" tx1="dk1" bg2="lt2" tx2="dk2" accent1="accent1" accent2="accent2" accent3="accent3" accent4="accent4" accent5="accent5" accent6="accent6" hlink="hlink" folHlink="folHlink"/>
  <p:sldLayoutIdLst>
    <p:sldLayoutId id="2147483938" r:id="rId1"/>
    <p:sldLayoutId id="214748393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500" b="1" i="1" kern="1200">
          <a:solidFill>
            <a:srgbClr val="8ACB3B"/>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rgbClr val="71717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1717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1717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414917265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110" y="381000"/>
            <a:ext cx="7897490" cy="851639"/>
          </a:xfrm>
          <a:prstGeom prst="rect">
            <a:avLst/>
          </a:prstGeom>
        </p:spPr>
        <p:txBody>
          <a:bodyPr vert="horz" lIns="0" tIns="0" rIns="0" bIns="0" rtlCol="0" anchor="t" anchorCtr="0">
            <a:normAutofit/>
          </a:bodyPr>
          <a:lstStyle/>
          <a:p>
            <a:r>
              <a:rPr lang="en-GB"/>
              <a:t>Click to edit Master title style</a:t>
            </a:r>
            <a:endParaRPr lang="en-US"/>
          </a:p>
        </p:txBody>
      </p:sp>
      <p:sp>
        <p:nvSpPr>
          <p:cNvPr id="9" name="Rectangle 8"/>
          <p:cNvSpPr/>
          <p:nvPr/>
        </p:nvSpPr>
        <p:spPr>
          <a:xfrm>
            <a:off x="400525" y="6470650"/>
            <a:ext cx="83412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arrow.png">
            <a:hlinkClick r:id="" action="ppaction://hlinkshowjump?jump=nextslide"/>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8752875" y="6470049"/>
            <a:ext cx="381600" cy="381600"/>
          </a:xfrm>
          <a:prstGeom prst="rect">
            <a:avLst/>
          </a:prstGeom>
        </p:spPr>
      </p:pic>
      <p:pic>
        <p:nvPicPr>
          <p:cNvPr id="15" name="Picture 14" descr="arrow.png">
            <a:hlinkClick r:id="" action="ppaction://hlinkshowjump?jump=previousslide"/>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0800000">
            <a:off x="9525" y="6470049"/>
            <a:ext cx="381600" cy="381600"/>
          </a:xfrm>
          <a:prstGeom prst="rect">
            <a:avLst/>
          </a:prstGeom>
        </p:spPr>
      </p:pic>
      <p:pic>
        <p:nvPicPr>
          <p:cNvPr id="16" name="Picture 15" descr="CP-NS-M.png"/>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4246243" y="6550338"/>
            <a:ext cx="651514" cy="231370"/>
          </a:xfrm>
          <a:prstGeom prst="rect">
            <a:avLst/>
          </a:prstGeom>
        </p:spPr>
      </p:pic>
      <p:sp>
        <p:nvSpPr>
          <p:cNvPr id="18" name="Slide Number Placeholder 17"/>
          <p:cNvSpPr>
            <a:spLocks noGrp="1"/>
          </p:cNvSpPr>
          <p:nvPr>
            <p:ph type="sldNum" sz="quarter" idx="4"/>
          </p:nvPr>
        </p:nvSpPr>
        <p:spPr>
          <a:xfrm>
            <a:off x="7918513" y="6479545"/>
            <a:ext cx="774574" cy="365125"/>
          </a:xfrm>
          <a:prstGeom prst="rect">
            <a:avLst/>
          </a:prstGeom>
        </p:spPr>
        <p:txBody>
          <a:bodyPr vert="horz" lIns="91440" tIns="45720" rIns="91440" bIns="45720" rtlCol="0" anchor="ctr"/>
          <a:lstStyle>
            <a:lvl1pPr algn="r">
              <a:defRPr sz="1000">
                <a:solidFill>
                  <a:schemeClr val="bg2"/>
                </a:solidFill>
                <a:latin typeface="+mn-lt"/>
              </a:defRPr>
            </a:lvl1pPr>
          </a:lstStyle>
          <a:p>
            <a:fld id="{2A75E571-CFDC-0748-B0CE-03EEF9EE889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577833379"/>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rgbClr val="6D6F71"/>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8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89.xml"/><Relationship Id="rId5" Type="http://schemas.openxmlformats.org/officeDocument/2006/relationships/image" Target="../media/image46.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343400"/>
            <a:ext cx="6019800" cy="1447800"/>
          </a:xfrm>
        </p:spPr>
        <p:txBody>
          <a:bodyPr/>
          <a:lstStyle/>
          <a:p>
            <a:pPr algn="ctr"/>
            <a:r>
              <a:rPr lang="en-US" sz="2800" b="1" dirty="0" smtClean="0">
                <a:latin typeface="Arial Black" panose="020B0A04020102020204" pitchFamily="34" charset="0"/>
              </a:rPr>
              <a:t>Developing </a:t>
            </a:r>
            <a:r>
              <a:rPr lang="en-US" sz="2800" dirty="0">
                <a:latin typeface="Arial Black" panose="020B0A04020102020204" pitchFamily="34" charset="0"/>
              </a:rPr>
              <a:t>c</a:t>
            </a:r>
            <a:r>
              <a:rPr lang="en-US" sz="2800" dirty="0" smtClean="0">
                <a:latin typeface="Arial Black" panose="020B0A04020102020204" pitchFamily="34" charset="0"/>
              </a:rPr>
              <a:t>ollaboration between schools</a:t>
            </a:r>
            <a:endParaRPr lang="en-US" sz="2800" b="0" i="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533400" y="5486400"/>
            <a:ext cx="5867400" cy="457200"/>
          </a:xfrm>
        </p:spPr>
        <p:txBody>
          <a:bodyPr/>
          <a:lstStyle/>
          <a:p>
            <a:endParaRPr lang="en-US" sz="2000" b="1" dirty="0" smtClean="0"/>
          </a:p>
          <a:p>
            <a:r>
              <a:rPr lang="en-US" sz="1800" b="1" i="1" dirty="0" smtClean="0"/>
              <a:t>Prof Sir George Berwick CBE</a:t>
            </a:r>
          </a:p>
          <a:p>
            <a:r>
              <a:rPr lang="en-US" sz="1800" i="1" dirty="0" smtClean="0"/>
              <a:t>Chief Executive</a:t>
            </a:r>
            <a:endParaRPr lang="en-US" sz="1800" i="1" dirty="0"/>
          </a:p>
        </p:txBody>
      </p:sp>
    </p:spTree>
    <p:extLst>
      <p:ext uri="{BB962C8B-B14F-4D97-AF65-F5344CB8AC3E}">
        <p14:creationId xmlns="" xmlns:p14="http://schemas.microsoft.com/office/powerpoint/2010/main" val="197593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b="18005"/>
          <a:stretch/>
        </p:blipFill>
        <p:spPr>
          <a:xfrm>
            <a:off x="1524000" y="-76200"/>
            <a:ext cx="5943600" cy="6497982"/>
          </a:xfrm>
          <a:prstGeom prst="rect">
            <a:avLst/>
          </a:prstGeom>
        </p:spPr>
      </p:pic>
      <p:sp>
        <p:nvSpPr>
          <p:cNvPr id="15" name="TextBox 14"/>
          <p:cNvSpPr txBox="1"/>
          <p:nvPr/>
        </p:nvSpPr>
        <p:spPr>
          <a:xfrm>
            <a:off x="3619500" y="681404"/>
            <a:ext cx="1714500" cy="769441"/>
          </a:xfrm>
          <a:prstGeom prst="rect">
            <a:avLst/>
          </a:prstGeom>
          <a:noFill/>
        </p:spPr>
        <p:txBody>
          <a:bodyPr wrap="square" rtlCol="0">
            <a:spAutoFit/>
          </a:bodyPr>
          <a:lstStyle/>
          <a:p>
            <a:pPr algn="ctr"/>
            <a:r>
              <a:rPr lang="en-GB" sz="2200" dirty="0" smtClean="0">
                <a:solidFill>
                  <a:schemeClr val="bg1"/>
                </a:solidFill>
              </a:rPr>
              <a:t>Network of Excellence</a:t>
            </a:r>
            <a:endParaRPr lang="en-GB" sz="2200" dirty="0">
              <a:solidFill>
                <a:schemeClr val="bg1"/>
              </a:solidFill>
            </a:endParaRPr>
          </a:p>
        </p:txBody>
      </p:sp>
      <p:sp>
        <p:nvSpPr>
          <p:cNvPr id="16" name="TextBox 15"/>
          <p:cNvSpPr txBox="1"/>
          <p:nvPr/>
        </p:nvSpPr>
        <p:spPr>
          <a:xfrm>
            <a:off x="3657600" y="1600200"/>
            <a:ext cx="1676400" cy="646331"/>
          </a:xfrm>
          <a:prstGeom prst="rect">
            <a:avLst/>
          </a:prstGeom>
          <a:noFill/>
        </p:spPr>
        <p:txBody>
          <a:bodyPr wrap="square" rtlCol="0">
            <a:spAutoFit/>
          </a:bodyPr>
          <a:lstStyle/>
          <a:p>
            <a:pPr algn="ctr"/>
            <a:r>
              <a:rPr lang="en-GB" dirty="0" smtClean="0">
                <a:solidFill>
                  <a:schemeClr val="bg1"/>
                </a:solidFill>
              </a:rPr>
              <a:t>300+ Schools</a:t>
            </a:r>
          </a:p>
          <a:p>
            <a:pPr algn="ctr"/>
            <a:r>
              <a:rPr lang="en-GB" dirty="0" smtClean="0">
                <a:solidFill>
                  <a:schemeClr val="bg1"/>
                </a:solidFill>
              </a:rPr>
              <a:t>34 Hubs</a:t>
            </a:r>
            <a:endParaRPr lang="en-GB" dirty="0">
              <a:solidFill>
                <a:schemeClr val="bg1"/>
              </a:solidFill>
            </a:endParaRPr>
          </a:p>
        </p:txBody>
      </p:sp>
      <p:sp>
        <p:nvSpPr>
          <p:cNvPr id="17" name="TextBox 16"/>
          <p:cNvSpPr txBox="1"/>
          <p:nvPr/>
        </p:nvSpPr>
        <p:spPr>
          <a:xfrm>
            <a:off x="3619500" y="3166872"/>
            <a:ext cx="1676400" cy="769441"/>
          </a:xfrm>
          <a:prstGeom prst="rect">
            <a:avLst/>
          </a:prstGeom>
          <a:noFill/>
        </p:spPr>
        <p:txBody>
          <a:bodyPr wrap="square" rtlCol="0">
            <a:spAutoFit/>
          </a:bodyPr>
          <a:lstStyle/>
          <a:p>
            <a:pPr algn="ctr"/>
            <a:r>
              <a:rPr lang="en-GB" sz="2200" dirty="0" smtClean="0">
                <a:solidFill>
                  <a:schemeClr val="bg1"/>
                </a:solidFill>
              </a:rPr>
              <a:t>Challenge Partners</a:t>
            </a:r>
            <a:endParaRPr lang="en-GB" sz="2200" dirty="0">
              <a:solidFill>
                <a:schemeClr val="bg1"/>
              </a:solidFill>
            </a:endParaRPr>
          </a:p>
        </p:txBody>
      </p:sp>
      <p:sp>
        <p:nvSpPr>
          <p:cNvPr id="18" name="TextBox 17"/>
          <p:cNvSpPr txBox="1"/>
          <p:nvPr/>
        </p:nvSpPr>
        <p:spPr>
          <a:xfrm>
            <a:off x="1988176" y="3720869"/>
            <a:ext cx="1600200" cy="430887"/>
          </a:xfrm>
          <a:prstGeom prst="rect">
            <a:avLst/>
          </a:prstGeom>
          <a:noFill/>
        </p:spPr>
        <p:txBody>
          <a:bodyPr wrap="square" rtlCol="0">
            <a:spAutoFit/>
          </a:bodyPr>
          <a:lstStyle/>
          <a:p>
            <a:pPr algn="ctr"/>
            <a:r>
              <a:rPr lang="en-GB" sz="2200" dirty="0" smtClean="0">
                <a:solidFill>
                  <a:schemeClr val="bg1"/>
                </a:solidFill>
              </a:rPr>
              <a:t>EAL (EEF)</a:t>
            </a:r>
            <a:endParaRPr lang="en-GB" sz="2200" dirty="0">
              <a:solidFill>
                <a:schemeClr val="bg1"/>
              </a:solidFill>
            </a:endParaRPr>
          </a:p>
        </p:txBody>
      </p:sp>
      <p:sp>
        <p:nvSpPr>
          <p:cNvPr id="19" name="TextBox 18"/>
          <p:cNvSpPr txBox="1"/>
          <p:nvPr/>
        </p:nvSpPr>
        <p:spPr>
          <a:xfrm>
            <a:off x="1952759" y="4151756"/>
            <a:ext cx="1600200" cy="646331"/>
          </a:xfrm>
          <a:prstGeom prst="rect">
            <a:avLst/>
          </a:prstGeom>
          <a:noFill/>
        </p:spPr>
        <p:txBody>
          <a:bodyPr wrap="square" rtlCol="0">
            <a:spAutoFit/>
          </a:bodyPr>
          <a:lstStyle/>
          <a:p>
            <a:pPr algn="ctr"/>
            <a:r>
              <a:rPr lang="en-GB" dirty="0" smtClean="0">
                <a:solidFill>
                  <a:schemeClr val="bg1"/>
                </a:solidFill>
              </a:rPr>
              <a:t>48 Schools</a:t>
            </a:r>
          </a:p>
          <a:p>
            <a:pPr algn="ctr"/>
            <a:r>
              <a:rPr lang="en-GB" dirty="0" smtClean="0">
                <a:solidFill>
                  <a:schemeClr val="bg1"/>
                </a:solidFill>
              </a:rPr>
              <a:t>12 clusters</a:t>
            </a:r>
            <a:endParaRPr lang="en-GB" dirty="0">
              <a:solidFill>
                <a:schemeClr val="bg1"/>
              </a:solidFill>
            </a:endParaRPr>
          </a:p>
        </p:txBody>
      </p:sp>
      <p:sp>
        <p:nvSpPr>
          <p:cNvPr id="20" name="TextBox 19"/>
          <p:cNvSpPr txBox="1"/>
          <p:nvPr/>
        </p:nvSpPr>
        <p:spPr>
          <a:xfrm>
            <a:off x="5273363" y="3720869"/>
            <a:ext cx="1828800" cy="769441"/>
          </a:xfrm>
          <a:prstGeom prst="rect">
            <a:avLst/>
          </a:prstGeom>
          <a:noFill/>
        </p:spPr>
        <p:txBody>
          <a:bodyPr wrap="square" rtlCol="0">
            <a:spAutoFit/>
          </a:bodyPr>
          <a:lstStyle/>
          <a:p>
            <a:pPr algn="ctr"/>
            <a:r>
              <a:rPr lang="en-GB" sz="2200" dirty="0" smtClean="0">
                <a:solidFill>
                  <a:schemeClr val="bg1"/>
                </a:solidFill>
              </a:rPr>
              <a:t>Challenge the Gap</a:t>
            </a:r>
            <a:endParaRPr lang="en-GB" sz="2200" dirty="0">
              <a:solidFill>
                <a:schemeClr val="bg1"/>
              </a:solidFill>
            </a:endParaRPr>
          </a:p>
        </p:txBody>
      </p:sp>
      <p:sp>
        <p:nvSpPr>
          <p:cNvPr id="22" name="TextBox 21"/>
          <p:cNvSpPr txBox="1"/>
          <p:nvPr/>
        </p:nvSpPr>
        <p:spPr>
          <a:xfrm>
            <a:off x="5540063" y="4343400"/>
            <a:ext cx="1295400" cy="646331"/>
          </a:xfrm>
          <a:prstGeom prst="rect">
            <a:avLst/>
          </a:prstGeom>
          <a:noFill/>
        </p:spPr>
        <p:txBody>
          <a:bodyPr wrap="square" rtlCol="0">
            <a:spAutoFit/>
          </a:bodyPr>
          <a:lstStyle/>
          <a:p>
            <a:pPr algn="ctr"/>
            <a:r>
              <a:rPr lang="en-GB" dirty="0" smtClean="0">
                <a:solidFill>
                  <a:schemeClr val="bg1"/>
                </a:solidFill>
              </a:rPr>
              <a:t>60 Schools</a:t>
            </a:r>
          </a:p>
          <a:p>
            <a:pPr algn="ctr"/>
            <a:r>
              <a:rPr lang="en-GB" dirty="0" smtClean="0">
                <a:solidFill>
                  <a:schemeClr val="bg1"/>
                </a:solidFill>
              </a:rPr>
              <a:t>8 clusters</a:t>
            </a:r>
            <a:endParaRPr lang="en-GB" dirty="0">
              <a:solidFill>
                <a:schemeClr val="bg1"/>
              </a:solidFill>
            </a:endParaRPr>
          </a:p>
        </p:txBody>
      </p:sp>
      <p:sp>
        <p:nvSpPr>
          <p:cNvPr id="23" name="TextBox 22"/>
          <p:cNvSpPr txBox="1"/>
          <p:nvPr/>
        </p:nvSpPr>
        <p:spPr>
          <a:xfrm>
            <a:off x="4171950" y="4917437"/>
            <a:ext cx="609600" cy="523220"/>
          </a:xfrm>
          <a:prstGeom prst="rect">
            <a:avLst/>
          </a:prstGeom>
          <a:noFill/>
        </p:spPr>
        <p:txBody>
          <a:bodyPr wrap="square" rtlCol="0">
            <a:spAutoFit/>
          </a:bodyPr>
          <a:lstStyle/>
          <a:p>
            <a:pPr algn="ctr"/>
            <a:r>
              <a:rPr lang="en-GB" sz="2800" dirty="0" smtClean="0">
                <a:solidFill>
                  <a:schemeClr val="bg1"/>
                </a:solidFill>
              </a:rPr>
              <a:t>?</a:t>
            </a:r>
            <a:endParaRPr lang="en-GB" sz="2800" dirty="0">
              <a:solidFill>
                <a:schemeClr val="bg1"/>
              </a:solidFill>
            </a:endParaRPr>
          </a:p>
        </p:txBody>
      </p:sp>
      <p:sp>
        <p:nvSpPr>
          <p:cNvPr id="24" name="TextBox 23"/>
          <p:cNvSpPr txBox="1"/>
          <p:nvPr/>
        </p:nvSpPr>
        <p:spPr>
          <a:xfrm>
            <a:off x="6400800" y="219739"/>
            <a:ext cx="2743200" cy="461665"/>
          </a:xfrm>
          <a:prstGeom prst="rect">
            <a:avLst/>
          </a:prstGeom>
          <a:noFill/>
        </p:spPr>
        <p:txBody>
          <a:bodyPr wrap="square" rtlCol="0">
            <a:spAutoFit/>
          </a:bodyPr>
          <a:lstStyle/>
          <a:p>
            <a:r>
              <a:rPr lang="en-GB" sz="2400" dirty="0" smtClean="0"/>
              <a:t>300,000+ students</a:t>
            </a:r>
            <a:endParaRPr lang="en-GB" sz="2400" dirty="0"/>
          </a:p>
        </p:txBody>
      </p:sp>
    </p:spTree>
    <p:extLst>
      <p:ext uri="{BB962C8B-B14F-4D97-AF65-F5344CB8AC3E}">
        <p14:creationId xmlns="" xmlns:p14="http://schemas.microsoft.com/office/powerpoint/2010/main" val="347318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6D6F71"/>
                </a:solidFill>
              </a:rPr>
              <a:t>Our History: Ongoing </a:t>
            </a:r>
            <a:r>
              <a:rPr lang="en-US" dirty="0">
                <a:solidFill>
                  <a:srgbClr val="6D6F71"/>
                </a:solidFill>
              </a:rPr>
              <a:t>lessons from </a:t>
            </a:r>
            <a:r>
              <a:rPr lang="en-US" dirty="0" smtClean="0">
                <a:solidFill>
                  <a:srgbClr val="6D6F71"/>
                </a:solidFill>
              </a:rPr>
              <a:t>school partnerships</a:t>
            </a:r>
            <a:endParaRPr lang="en-US" dirty="0"/>
          </a:p>
        </p:txBody>
      </p:sp>
      <p:sp>
        <p:nvSpPr>
          <p:cNvPr id="5" name="Content Placeholder 2"/>
          <p:cNvSpPr>
            <a:spLocks noGrp="1"/>
          </p:cNvSpPr>
          <p:nvPr>
            <p:ph sz="quarter" idx="13"/>
          </p:nvPr>
        </p:nvSpPr>
        <p:spPr>
          <a:xfrm>
            <a:off x="425290" y="1371600"/>
            <a:ext cx="8337710" cy="4724400"/>
          </a:xfrm>
        </p:spPr>
        <p:txBody>
          <a:bodyPr/>
          <a:lstStyle/>
          <a:p>
            <a:pPr marL="0" indent="0" algn="ctr">
              <a:buNone/>
            </a:pPr>
            <a:r>
              <a:rPr lang="en-GB" sz="1200" b="1" dirty="0">
                <a:solidFill>
                  <a:schemeClr val="tx1"/>
                </a:solidFill>
                <a:latin typeface="+mn-lt"/>
              </a:rPr>
              <a:t>Publication of exam results</a:t>
            </a:r>
          </a:p>
          <a:p>
            <a:pPr marL="0" indent="0" algn="ctr">
              <a:buNone/>
            </a:pPr>
            <a:r>
              <a:rPr lang="en-GB" sz="1200" b="1" dirty="0">
                <a:solidFill>
                  <a:schemeClr val="tx1"/>
                </a:solidFill>
                <a:latin typeface="+mn-lt"/>
              </a:rPr>
              <a:t>Local Management of Schools</a:t>
            </a:r>
          </a:p>
          <a:p>
            <a:pPr marL="0" indent="0" algn="ctr">
              <a:buNone/>
            </a:pPr>
            <a:r>
              <a:rPr lang="en-GB" sz="1200" b="1" dirty="0">
                <a:solidFill>
                  <a:schemeClr val="tx1"/>
                </a:solidFill>
                <a:latin typeface="+mn-lt"/>
              </a:rPr>
              <a:t>SCITT</a:t>
            </a:r>
          </a:p>
          <a:p>
            <a:pPr marL="0" indent="0" algn="ctr">
              <a:buNone/>
            </a:pPr>
            <a:r>
              <a:rPr lang="en-GB" sz="1400" b="1" dirty="0">
                <a:solidFill>
                  <a:schemeClr val="tx1"/>
                </a:solidFill>
                <a:latin typeface="+mn-lt"/>
              </a:rPr>
              <a:t>Specialist Schools Trust</a:t>
            </a:r>
          </a:p>
          <a:p>
            <a:pPr marL="0" indent="0" algn="ctr">
              <a:buNone/>
            </a:pPr>
            <a:r>
              <a:rPr lang="en-GB" sz="1400" b="1" dirty="0" smtClean="0">
                <a:solidFill>
                  <a:schemeClr val="tx1"/>
                </a:solidFill>
                <a:latin typeface="+mn-lt"/>
              </a:rPr>
              <a:t>Ofsted</a:t>
            </a:r>
            <a:endParaRPr lang="en-GB" sz="1400" b="1" dirty="0">
              <a:solidFill>
                <a:schemeClr val="tx1"/>
              </a:solidFill>
              <a:latin typeface="+mn-lt"/>
            </a:endParaRPr>
          </a:p>
          <a:p>
            <a:pPr marL="0" indent="0" algn="ctr">
              <a:buNone/>
            </a:pPr>
            <a:r>
              <a:rPr lang="en-GB" sz="1400" b="1" dirty="0">
                <a:solidFill>
                  <a:schemeClr val="tx1"/>
                </a:solidFill>
                <a:latin typeface="+mn-lt"/>
              </a:rPr>
              <a:t>Beacon Schools</a:t>
            </a:r>
          </a:p>
          <a:p>
            <a:pPr marL="0" indent="0" algn="ctr">
              <a:buNone/>
            </a:pPr>
            <a:r>
              <a:rPr lang="en-GB" sz="1400" b="1" dirty="0">
                <a:solidFill>
                  <a:schemeClr val="tx1"/>
                </a:solidFill>
                <a:latin typeface="+mn-lt"/>
              </a:rPr>
              <a:t>London Challenge</a:t>
            </a:r>
          </a:p>
          <a:p>
            <a:pPr marL="0" indent="0" algn="ctr">
              <a:buNone/>
            </a:pPr>
            <a:r>
              <a:rPr lang="en-GB" sz="1400" b="1" dirty="0">
                <a:solidFill>
                  <a:schemeClr val="tx1"/>
                </a:solidFill>
                <a:latin typeface="+mn-lt"/>
              </a:rPr>
              <a:t>Leading Edge Schools</a:t>
            </a:r>
          </a:p>
          <a:p>
            <a:pPr marL="0" indent="0" algn="ctr">
              <a:buNone/>
            </a:pPr>
            <a:r>
              <a:rPr lang="en-GB" sz="1400" b="1" dirty="0">
                <a:solidFill>
                  <a:schemeClr val="tx1"/>
                </a:solidFill>
                <a:latin typeface="+mn-lt"/>
              </a:rPr>
              <a:t>NLEs and National Support Schools</a:t>
            </a:r>
          </a:p>
          <a:p>
            <a:pPr marL="0" indent="0" algn="ctr">
              <a:buNone/>
            </a:pPr>
            <a:r>
              <a:rPr lang="en-GB" sz="1600" b="1" dirty="0" err="1">
                <a:solidFill>
                  <a:schemeClr val="tx1"/>
                </a:solidFill>
                <a:latin typeface="+mn-lt"/>
              </a:rPr>
              <a:t>Olevi</a:t>
            </a:r>
            <a:r>
              <a:rPr lang="en-GB" sz="1600" b="1" dirty="0">
                <a:solidFill>
                  <a:schemeClr val="tx1"/>
                </a:solidFill>
                <a:latin typeface="+mn-lt"/>
              </a:rPr>
              <a:t> </a:t>
            </a:r>
            <a:endParaRPr lang="en-GB" sz="1600" b="1" dirty="0" smtClean="0">
              <a:solidFill>
                <a:schemeClr val="tx1"/>
              </a:solidFill>
              <a:latin typeface="+mn-lt"/>
            </a:endParaRPr>
          </a:p>
          <a:p>
            <a:pPr marL="0" indent="0" algn="ctr">
              <a:buNone/>
            </a:pPr>
            <a:r>
              <a:rPr lang="en-GB" sz="1600" b="1" dirty="0" smtClean="0">
                <a:solidFill>
                  <a:schemeClr val="tx1"/>
                </a:solidFill>
                <a:latin typeface="+mn-lt"/>
              </a:rPr>
              <a:t>City Challenges</a:t>
            </a:r>
            <a:endParaRPr lang="en-GB" sz="1600" b="1" dirty="0">
              <a:solidFill>
                <a:schemeClr val="tx1"/>
              </a:solidFill>
              <a:latin typeface="+mn-lt"/>
            </a:endParaRPr>
          </a:p>
          <a:p>
            <a:pPr marL="0" indent="0" algn="ctr">
              <a:buNone/>
            </a:pPr>
            <a:r>
              <a:rPr lang="en-GB" sz="1600" b="1" dirty="0">
                <a:solidFill>
                  <a:schemeClr val="tx1"/>
                </a:solidFill>
                <a:latin typeface="+mn-lt"/>
              </a:rPr>
              <a:t>National Teaching Schools</a:t>
            </a:r>
          </a:p>
          <a:p>
            <a:pPr marL="0" indent="0" algn="ctr">
              <a:buNone/>
            </a:pPr>
            <a:r>
              <a:rPr lang="en-GB" b="1" dirty="0">
                <a:solidFill>
                  <a:schemeClr val="tx1"/>
                </a:solidFill>
                <a:latin typeface="+mn-lt"/>
              </a:rPr>
              <a:t>London Leadership Strategy</a:t>
            </a:r>
          </a:p>
          <a:p>
            <a:pPr marL="0" indent="0" algn="ctr">
              <a:buNone/>
            </a:pPr>
            <a:r>
              <a:rPr lang="en-GB" sz="2000" b="1" dirty="0">
                <a:solidFill>
                  <a:schemeClr val="tx1"/>
                </a:solidFill>
                <a:latin typeface="+mn-lt"/>
              </a:rPr>
              <a:t>Teaching Schools</a:t>
            </a:r>
          </a:p>
          <a:p>
            <a:pPr marL="0" indent="0" algn="ctr">
              <a:buNone/>
            </a:pPr>
            <a:r>
              <a:rPr lang="en-GB" sz="2000" b="1" dirty="0">
                <a:solidFill>
                  <a:schemeClr val="tx1"/>
                </a:solidFill>
                <a:latin typeface="+mn-lt"/>
              </a:rPr>
              <a:t>Education </a:t>
            </a:r>
            <a:r>
              <a:rPr lang="en-GB" sz="2000" b="1" dirty="0" smtClean="0">
                <a:solidFill>
                  <a:schemeClr val="tx1"/>
                </a:solidFill>
                <a:latin typeface="+mn-lt"/>
              </a:rPr>
              <a:t>Endowment Foundation</a:t>
            </a:r>
            <a:endParaRPr lang="en-GB" sz="2000" b="1" dirty="0">
              <a:solidFill>
                <a:schemeClr val="tx1"/>
              </a:solidFill>
              <a:latin typeface="+mn-lt"/>
            </a:endParaRPr>
          </a:p>
          <a:p>
            <a:pPr marL="0" indent="0" algn="ctr">
              <a:buNone/>
            </a:pPr>
            <a:r>
              <a:rPr lang="en-GB" sz="2400" b="1" dirty="0">
                <a:solidFill>
                  <a:schemeClr val="tx1"/>
                </a:solidFill>
                <a:latin typeface="+mn-lt"/>
              </a:rPr>
              <a:t>Challenge </a:t>
            </a:r>
            <a:r>
              <a:rPr lang="en-GB" sz="2400" b="1" dirty="0" smtClean="0">
                <a:solidFill>
                  <a:schemeClr val="tx1"/>
                </a:solidFill>
                <a:latin typeface="+mn-lt"/>
              </a:rPr>
              <a:t>Partners</a:t>
            </a:r>
            <a:endParaRPr lang="en-GB" sz="2400" b="1" dirty="0">
              <a:solidFill>
                <a:schemeClr val="tx1"/>
              </a:solidFill>
              <a:latin typeface="+mn-lt"/>
            </a:endParaRPr>
          </a:p>
        </p:txBody>
      </p:sp>
      <p:sp>
        <p:nvSpPr>
          <p:cNvPr id="7" name="Text Placeholder 1"/>
          <p:cNvSpPr>
            <a:spLocks noGrp="1"/>
          </p:cNvSpPr>
          <p:nvPr>
            <p:ph type="body" sz="quarter" idx="15"/>
          </p:nvPr>
        </p:nvSpPr>
        <p:spPr>
          <a:xfrm>
            <a:off x="418908" y="717326"/>
            <a:ext cx="7848600" cy="381000"/>
          </a:xfrm>
        </p:spPr>
        <p:txBody>
          <a:bodyPr/>
          <a:lstStyle/>
          <a:p>
            <a:r>
              <a:rPr lang="en-GB" dirty="0" smtClean="0"/>
              <a:t>An evolution of school-to-school programmes</a:t>
            </a:r>
            <a:endParaRPr lang="en-GB" dirty="0"/>
          </a:p>
        </p:txBody>
      </p:sp>
    </p:spTree>
    <p:extLst>
      <p:ext uri="{BB962C8B-B14F-4D97-AF65-F5344CB8AC3E}">
        <p14:creationId xmlns="" xmlns:p14="http://schemas.microsoft.com/office/powerpoint/2010/main" val="402596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Partners</a:t>
            </a:r>
            <a:endParaRPr lang="en-US" dirty="0"/>
          </a:p>
        </p:txBody>
      </p:sp>
      <p:sp>
        <p:nvSpPr>
          <p:cNvPr id="8" name="Text Placeholder 3"/>
          <p:cNvSpPr>
            <a:spLocks noGrp="1"/>
          </p:cNvSpPr>
          <p:nvPr>
            <p:ph type="body" sz="quarter" idx="15"/>
          </p:nvPr>
        </p:nvSpPr>
        <p:spPr>
          <a:xfrm>
            <a:off x="418908" y="717326"/>
            <a:ext cx="7848600" cy="381000"/>
          </a:xfrm>
        </p:spPr>
        <p:txBody>
          <a:bodyPr/>
          <a:lstStyle/>
          <a:p>
            <a:r>
              <a:rPr lang="en-US" dirty="0" smtClean="0"/>
              <a:t>Our impact starts with the young people we serve</a:t>
            </a:r>
            <a:endParaRPr lang="en-US" dirty="0"/>
          </a:p>
          <a:p>
            <a:endParaRPr lang="en-US" dirty="0"/>
          </a:p>
        </p:txBody>
      </p:sp>
      <p:sp>
        <p:nvSpPr>
          <p:cNvPr id="4" name="Rectangle 3"/>
          <p:cNvSpPr/>
          <p:nvPr/>
        </p:nvSpPr>
        <p:spPr>
          <a:xfrm>
            <a:off x="533400" y="1828800"/>
            <a:ext cx="8001000" cy="3539430"/>
          </a:xfrm>
          <a:prstGeom prst="rect">
            <a:avLst/>
          </a:prstGeom>
        </p:spPr>
        <p:txBody>
          <a:bodyPr wrap="square">
            <a:spAutoFit/>
          </a:bodyPr>
          <a:lstStyle/>
          <a:p>
            <a:pPr algn="ctr"/>
            <a:r>
              <a:rPr lang="en-GB" sz="2400" b="1" dirty="0">
                <a:solidFill>
                  <a:srgbClr val="428F47">
                    <a:lumMod val="75000"/>
                  </a:srgbClr>
                </a:solidFill>
              </a:rPr>
              <a:t>Challenge Partners</a:t>
            </a:r>
            <a:r>
              <a:rPr lang="en-GB" sz="2400" dirty="0">
                <a:solidFill>
                  <a:srgbClr val="428F47">
                    <a:lumMod val="75000"/>
                  </a:srgbClr>
                </a:solidFill>
              </a:rPr>
              <a:t> is </a:t>
            </a:r>
            <a:r>
              <a:rPr lang="en-GB" sz="2400" dirty="0" smtClean="0">
                <a:solidFill>
                  <a:srgbClr val="428F47">
                    <a:lumMod val="75000"/>
                  </a:srgbClr>
                </a:solidFill>
              </a:rPr>
              <a:t>a national network </a:t>
            </a:r>
            <a:r>
              <a:rPr lang="en-GB" sz="2400" dirty="0">
                <a:solidFill>
                  <a:srgbClr val="428F47">
                    <a:lumMod val="75000"/>
                  </a:srgbClr>
                </a:solidFill>
              </a:rPr>
              <a:t>of </a:t>
            </a:r>
            <a:r>
              <a:rPr lang="en-GB" sz="2400" dirty="0" smtClean="0">
                <a:solidFill>
                  <a:srgbClr val="428F47">
                    <a:lumMod val="75000"/>
                  </a:srgbClr>
                </a:solidFill>
              </a:rPr>
              <a:t>local partnerships </a:t>
            </a:r>
            <a:r>
              <a:rPr lang="en-GB" sz="2400" dirty="0">
                <a:solidFill>
                  <a:srgbClr val="428F47">
                    <a:lumMod val="75000"/>
                  </a:srgbClr>
                </a:solidFill>
              </a:rPr>
              <a:t>with a shared ambition and commitment to improving outcomes </a:t>
            </a:r>
            <a:r>
              <a:rPr lang="en-US" sz="2400" dirty="0">
                <a:solidFill>
                  <a:srgbClr val="428F47">
                    <a:lumMod val="75000"/>
                  </a:srgbClr>
                </a:solidFill>
              </a:rPr>
              <a:t>and reducing educational inequality </a:t>
            </a:r>
            <a:r>
              <a:rPr lang="en-GB" sz="2400" dirty="0">
                <a:solidFill>
                  <a:srgbClr val="428F47">
                    <a:lumMod val="75000"/>
                  </a:srgbClr>
                </a:solidFill>
              </a:rPr>
              <a:t>for all children, not just their </a:t>
            </a:r>
            <a:r>
              <a:rPr lang="en-GB" sz="2400" dirty="0" smtClean="0">
                <a:solidFill>
                  <a:srgbClr val="428F47">
                    <a:lumMod val="75000"/>
                  </a:srgbClr>
                </a:solidFill>
              </a:rPr>
              <a:t>own, through effective collaboration.  </a:t>
            </a:r>
          </a:p>
          <a:p>
            <a:pPr algn="ctr"/>
            <a:endParaRPr lang="en-GB" sz="2400" dirty="0" smtClean="0">
              <a:solidFill>
                <a:srgbClr val="727C84"/>
              </a:solidFill>
            </a:endParaRPr>
          </a:p>
          <a:p>
            <a:pPr algn="ctr"/>
            <a:endParaRPr lang="en-GB" sz="2400" dirty="0">
              <a:solidFill>
                <a:srgbClr val="727C84"/>
              </a:solidFill>
            </a:endParaRPr>
          </a:p>
          <a:p>
            <a:pPr algn="ctr"/>
            <a:r>
              <a:rPr lang="en-GB" sz="2000" dirty="0" smtClean="0">
                <a:solidFill>
                  <a:srgbClr val="727C84"/>
                </a:solidFill>
              </a:rPr>
              <a:t>We work </a:t>
            </a:r>
            <a:r>
              <a:rPr lang="en-GB" sz="2000" dirty="0">
                <a:solidFill>
                  <a:srgbClr val="727C84"/>
                </a:solidFill>
              </a:rPr>
              <a:t>from the premise that the skills and knowledge to lead improvement and meet challenges already exist in </a:t>
            </a:r>
            <a:r>
              <a:rPr lang="en-GB" sz="2000" dirty="0" smtClean="0">
                <a:solidFill>
                  <a:srgbClr val="727C84"/>
                </a:solidFill>
              </a:rPr>
              <a:t>schools. All </a:t>
            </a:r>
            <a:r>
              <a:rPr lang="en-GB" sz="2000" dirty="0">
                <a:solidFill>
                  <a:srgbClr val="727C84"/>
                </a:solidFill>
              </a:rPr>
              <a:t>our activities are designed to share existing and catalyse the creation of new knowledge and solutions.</a:t>
            </a:r>
            <a:endParaRPr lang="en-US" sz="2000" dirty="0">
              <a:solidFill>
                <a:srgbClr val="727C84"/>
              </a:solidFill>
            </a:endParaRPr>
          </a:p>
        </p:txBody>
      </p:sp>
    </p:spTree>
    <p:extLst>
      <p:ext uri="{BB962C8B-B14F-4D97-AF65-F5344CB8AC3E}">
        <p14:creationId xmlns="" xmlns:p14="http://schemas.microsoft.com/office/powerpoint/2010/main" val="2229422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aims</a:t>
            </a:r>
            <a:endParaRPr lang="en-US" dirty="0"/>
          </a:p>
        </p:txBody>
      </p:sp>
      <p:sp>
        <p:nvSpPr>
          <p:cNvPr id="7" name="Content Placeholder 6"/>
          <p:cNvSpPr>
            <a:spLocks noGrp="1"/>
          </p:cNvSpPr>
          <p:nvPr>
            <p:ph sz="quarter" idx="13"/>
          </p:nvPr>
        </p:nvSpPr>
        <p:spPr>
          <a:xfrm>
            <a:off x="457200" y="1461448"/>
            <a:ext cx="8261510" cy="4572000"/>
          </a:xfrm>
        </p:spPr>
        <p:txBody>
          <a:bodyPr/>
          <a:lstStyle/>
          <a:p>
            <a:pPr marL="914400" indent="-630238">
              <a:spcBef>
                <a:spcPts val="2400"/>
              </a:spcBef>
              <a:buNone/>
            </a:pPr>
            <a:r>
              <a:rPr lang="en-US" sz="3200" b="1" dirty="0" smtClean="0">
                <a:solidFill>
                  <a:srgbClr val="92D050"/>
                </a:solidFill>
              </a:rPr>
              <a:t>1. 	</a:t>
            </a:r>
            <a:r>
              <a:rPr lang="en-GB" sz="2000" b="1" dirty="0" smtClean="0">
                <a:solidFill>
                  <a:srgbClr val="6D6F71"/>
                </a:solidFill>
                <a:latin typeface="Arial" panose="020B0604020202020204" pitchFamily="34" charset="0"/>
                <a:cs typeface="Arial" panose="020B0604020202020204" pitchFamily="34" charset="0"/>
              </a:rPr>
              <a:t>Improve </a:t>
            </a:r>
            <a:r>
              <a:rPr lang="en-GB" sz="2000" b="1" dirty="0">
                <a:solidFill>
                  <a:srgbClr val="6D6F71"/>
                </a:solidFill>
                <a:latin typeface="Arial" panose="020B0604020202020204" pitchFamily="34" charset="0"/>
                <a:cs typeface="Arial" panose="020B0604020202020204" pitchFamily="34" charset="0"/>
              </a:rPr>
              <a:t>pupils’ examination results at a rate above the national </a:t>
            </a:r>
            <a:r>
              <a:rPr lang="en-GB" sz="2000" b="1" dirty="0" smtClean="0">
                <a:solidFill>
                  <a:srgbClr val="6D6F71"/>
                </a:solidFill>
                <a:latin typeface="Arial" panose="020B0604020202020204" pitchFamily="34" charset="0"/>
                <a:cs typeface="Arial" panose="020B0604020202020204" pitchFamily="34" charset="0"/>
              </a:rPr>
              <a:t>average and accelerate the progress of the disadvantaged</a:t>
            </a:r>
            <a:endParaRPr lang="en-GB" sz="2000" b="1" dirty="0">
              <a:solidFill>
                <a:srgbClr val="6D6F71"/>
              </a:solidFill>
              <a:latin typeface="Arial" panose="020B0604020202020204" pitchFamily="34" charset="0"/>
              <a:cs typeface="Arial" panose="020B0604020202020204" pitchFamily="34" charset="0"/>
            </a:endParaRPr>
          </a:p>
          <a:p>
            <a:pPr marL="914400" indent="-630238">
              <a:spcBef>
                <a:spcPts val="2400"/>
              </a:spcBef>
              <a:buNone/>
            </a:pPr>
            <a:r>
              <a:rPr lang="en-US" sz="3200" b="1" dirty="0" smtClean="0">
                <a:solidFill>
                  <a:srgbClr val="92D050"/>
                </a:solidFill>
              </a:rPr>
              <a:t>2. 	</a:t>
            </a:r>
            <a:r>
              <a:rPr lang="en-GB" sz="2000" b="1" dirty="0" smtClean="0">
                <a:solidFill>
                  <a:srgbClr val="6D6F71"/>
                </a:solidFill>
                <a:latin typeface="Arial" panose="020B0604020202020204" pitchFamily="34" charset="0"/>
                <a:cs typeface="Arial" panose="020B0604020202020204" pitchFamily="34" charset="0"/>
              </a:rPr>
              <a:t>Enable </a:t>
            </a:r>
            <a:r>
              <a:rPr lang="en-GB" sz="2000" b="1" dirty="0">
                <a:solidFill>
                  <a:srgbClr val="6D6F71"/>
                </a:solidFill>
                <a:latin typeface="Arial" panose="020B0604020202020204" pitchFamily="34" charset="0"/>
                <a:cs typeface="Arial" panose="020B0604020202020204" pitchFamily="34" charset="0"/>
              </a:rPr>
              <a:t>all schools to improve at a rate above the national </a:t>
            </a:r>
            <a:r>
              <a:rPr lang="en-GB" sz="2000" b="1" dirty="0" smtClean="0">
                <a:solidFill>
                  <a:srgbClr val="6D6F71"/>
                </a:solidFill>
                <a:latin typeface="Arial" panose="020B0604020202020204" pitchFamily="34" charset="0"/>
                <a:cs typeface="Arial" panose="020B0604020202020204" pitchFamily="34" charset="0"/>
              </a:rPr>
              <a:t>average</a:t>
            </a:r>
            <a:endParaRPr lang="en-GB" sz="2000" b="1" dirty="0">
              <a:solidFill>
                <a:srgbClr val="6D6F71"/>
              </a:solidFill>
              <a:latin typeface="Arial" panose="020B0604020202020204" pitchFamily="34" charset="0"/>
              <a:cs typeface="Arial" panose="020B0604020202020204" pitchFamily="34" charset="0"/>
            </a:endParaRPr>
          </a:p>
          <a:p>
            <a:pPr marL="914400" indent="-630238">
              <a:spcBef>
                <a:spcPts val="2400"/>
              </a:spcBef>
              <a:buNone/>
            </a:pPr>
            <a:r>
              <a:rPr lang="en-US" sz="3200" b="1" dirty="0" smtClean="0">
                <a:solidFill>
                  <a:srgbClr val="92D050"/>
                </a:solidFill>
              </a:rPr>
              <a:t>3. 	</a:t>
            </a:r>
            <a:r>
              <a:rPr lang="en-GB" sz="2000" b="1" dirty="0" smtClean="0">
                <a:solidFill>
                  <a:srgbClr val="6D6F71"/>
                </a:solidFill>
              </a:rPr>
              <a:t>Create </a:t>
            </a:r>
            <a:r>
              <a:rPr lang="en-GB" sz="2000" b="1" dirty="0">
                <a:solidFill>
                  <a:srgbClr val="6D6F71"/>
                </a:solidFill>
              </a:rPr>
              <a:t>more national leaders and outstanding schools that </a:t>
            </a:r>
            <a:r>
              <a:rPr lang="en-GB" sz="2000" b="1" dirty="0" smtClean="0">
                <a:solidFill>
                  <a:srgbClr val="6D6F71"/>
                </a:solidFill>
              </a:rPr>
              <a:t>fulfil the </a:t>
            </a:r>
            <a:r>
              <a:rPr lang="en-GB" sz="2000" b="1" dirty="0">
                <a:solidFill>
                  <a:srgbClr val="6D6F71"/>
                </a:solidFill>
              </a:rPr>
              <a:t>Teaching School </a:t>
            </a:r>
            <a:r>
              <a:rPr lang="en-GB" sz="2000" b="1" dirty="0" smtClean="0">
                <a:solidFill>
                  <a:srgbClr val="6D6F71"/>
                </a:solidFill>
              </a:rPr>
              <a:t>criteria</a:t>
            </a:r>
            <a:endParaRPr lang="en-GB" sz="2000" b="1" dirty="0">
              <a:solidFill>
                <a:srgbClr val="6D6F71"/>
              </a:solidFill>
              <a:latin typeface="Arial" panose="020B0604020202020204" pitchFamily="34" charset="0"/>
              <a:cs typeface="Arial" panose="020B0604020202020204" pitchFamily="34" charset="0"/>
            </a:endParaRPr>
          </a:p>
          <a:p>
            <a:pPr marL="914400" indent="-630238">
              <a:spcBef>
                <a:spcPts val="2400"/>
              </a:spcBef>
              <a:buNone/>
            </a:pPr>
            <a:r>
              <a:rPr lang="en-US" sz="3200" b="1" dirty="0" smtClean="0">
                <a:solidFill>
                  <a:srgbClr val="92D050"/>
                </a:solidFill>
              </a:rPr>
              <a:t>4. 	</a:t>
            </a:r>
            <a:r>
              <a:rPr lang="en-GB" sz="2000" b="1" dirty="0" smtClean="0">
                <a:solidFill>
                  <a:srgbClr val="6D6F71"/>
                </a:solidFill>
                <a:latin typeface="Arial" panose="020B0604020202020204" pitchFamily="34" charset="0"/>
                <a:cs typeface="Arial" panose="020B0604020202020204" pitchFamily="34" charset="0"/>
              </a:rPr>
              <a:t>Develop </a:t>
            </a:r>
            <a:r>
              <a:rPr lang="en-GB" sz="2000" b="1" dirty="0">
                <a:solidFill>
                  <a:srgbClr val="6D6F71"/>
                </a:solidFill>
                <a:latin typeface="Arial" panose="020B0604020202020204" pitchFamily="34" charset="0"/>
                <a:cs typeface="Arial" panose="020B0604020202020204" pitchFamily="34" charset="0"/>
              </a:rPr>
              <a:t>a </a:t>
            </a:r>
            <a:r>
              <a:rPr lang="en-GB" sz="2000" b="1" dirty="0" smtClean="0">
                <a:solidFill>
                  <a:srgbClr val="6D6F71"/>
                </a:solidFill>
                <a:latin typeface="Arial" panose="020B0604020202020204" pitchFamily="34" charset="0"/>
                <a:cs typeface="Arial" panose="020B0604020202020204" pitchFamily="34" charset="0"/>
              </a:rPr>
              <a:t>self-improving </a:t>
            </a:r>
            <a:r>
              <a:rPr lang="en-GB" sz="2000" b="1" dirty="0">
                <a:solidFill>
                  <a:srgbClr val="6D6F71"/>
                </a:solidFill>
                <a:latin typeface="Arial" panose="020B0604020202020204" pitchFamily="34" charset="0"/>
                <a:cs typeface="Arial" panose="020B0604020202020204" pitchFamily="34" charset="0"/>
              </a:rPr>
              <a:t>and sustainable system that </a:t>
            </a:r>
            <a:r>
              <a:rPr lang="en-GB" sz="2000" b="1" dirty="0" smtClean="0">
                <a:solidFill>
                  <a:srgbClr val="6D6F71"/>
                </a:solidFill>
                <a:latin typeface="Arial" panose="020B0604020202020204" pitchFamily="34" charset="0"/>
                <a:cs typeface="Arial" panose="020B0604020202020204" pitchFamily="34" charset="0"/>
              </a:rPr>
              <a:t>contributes </a:t>
            </a:r>
            <a:r>
              <a:rPr lang="en-GB" sz="2000" b="1" dirty="0">
                <a:solidFill>
                  <a:srgbClr val="6D6F71"/>
                </a:solidFill>
                <a:latin typeface="Arial" panose="020B0604020202020204" pitchFamily="34" charset="0"/>
                <a:cs typeface="Arial" panose="020B0604020202020204" pitchFamily="34" charset="0"/>
              </a:rPr>
              <a:t>to national research and policy making</a:t>
            </a:r>
            <a:r>
              <a:rPr lang="en-GB" sz="2200" b="1" dirty="0">
                <a:solidFill>
                  <a:srgbClr val="727C84">
                    <a:lumMod val="50000"/>
                  </a:srgbClr>
                </a:solidFill>
                <a:latin typeface="Arial" panose="020B0604020202020204" pitchFamily="34" charset="0"/>
                <a:cs typeface="Arial" panose="020B0604020202020204" pitchFamily="34" charset="0"/>
              </a:rPr>
              <a:t/>
            </a:r>
            <a:br>
              <a:rPr lang="en-GB" sz="2200" b="1" dirty="0">
                <a:solidFill>
                  <a:srgbClr val="727C84">
                    <a:lumMod val="50000"/>
                  </a:srgbClr>
                </a:solidFill>
                <a:latin typeface="Arial" panose="020B0604020202020204" pitchFamily="34" charset="0"/>
                <a:cs typeface="Arial" panose="020B0604020202020204" pitchFamily="34" charset="0"/>
              </a:rPr>
            </a:br>
            <a:r>
              <a:rPr lang="en-GB" sz="2000" b="1" dirty="0">
                <a:solidFill>
                  <a:srgbClr val="6D6F71"/>
                </a:solidFill>
              </a:rPr>
              <a:t/>
            </a:r>
            <a:br>
              <a:rPr lang="en-GB" sz="2000" b="1" dirty="0">
                <a:solidFill>
                  <a:srgbClr val="6D6F71"/>
                </a:solidFill>
              </a:rPr>
            </a:br>
            <a:endParaRPr lang="en-GB" sz="2000" b="1" dirty="0" smtClean="0">
              <a:solidFill>
                <a:srgbClr val="6D6F71"/>
              </a:solidFill>
              <a:latin typeface="Arial" panose="020B0604020202020204" pitchFamily="34" charset="0"/>
              <a:cs typeface="Arial" panose="020B0604020202020204" pitchFamily="34" charset="0"/>
            </a:endParaRPr>
          </a:p>
          <a:p>
            <a:pPr marL="914400" indent="-914400">
              <a:spcBef>
                <a:spcPts val="2400"/>
              </a:spcBef>
              <a:buNone/>
            </a:pPr>
            <a:endParaRPr lang="en-US" sz="4000" b="1" dirty="0" smtClean="0"/>
          </a:p>
        </p:txBody>
      </p:sp>
      <p:sp>
        <p:nvSpPr>
          <p:cNvPr id="8" name="Text Placeholder 3"/>
          <p:cNvSpPr>
            <a:spLocks noGrp="1"/>
          </p:cNvSpPr>
          <p:nvPr>
            <p:ph type="body" sz="quarter" idx="15"/>
          </p:nvPr>
        </p:nvSpPr>
        <p:spPr>
          <a:xfrm>
            <a:off x="418908" y="717326"/>
            <a:ext cx="7848600" cy="381000"/>
          </a:xfrm>
        </p:spPr>
        <p:txBody>
          <a:bodyPr/>
          <a:lstStyle/>
          <a:p>
            <a:r>
              <a:rPr lang="en-US" dirty="0" smtClean="0"/>
              <a:t>Our impact starts with the young people we serve</a:t>
            </a:r>
            <a:endParaRPr lang="en-US" dirty="0"/>
          </a:p>
          <a:p>
            <a:endParaRPr lang="en-US" dirty="0"/>
          </a:p>
        </p:txBody>
      </p:sp>
    </p:spTree>
    <p:extLst>
      <p:ext uri="{BB962C8B-B14F-4D97-AF65-F5344CB8AC3E}">
        <p14:creationId xmlns="" xmlns:p14="http://schemas.microsoft.com/office/powerpoint/2010/main" val="214131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b="21005"/>
          <a:stretch/>
        </p:blipFill>
        <p:spPr>
          <a:xfrm>
            <a:off x="1541033" y="-2275"/>
            <a:ext cx="6113495" cy="6439121"/>
          </a:xfrm>
          <a:prstGeom prst="rect">
            <a:avLst/>
          </a:prstGeom>
        </p:spPr>
      </p:pic>
      <p:sp>
        <p:nvSpPr>
          <p:cNvPr id="3" name="TextBox 2"/>
          <p:cNvSpPr txBox="1"/>
          <p:nvPr/>
        </p:nvSpPr>
        <p:spPr>
          <a:xfrm>
            <a:off x="3492880" y="805506"/>
            <a:ext cx="2209800" cy="1600438"/>
          </a:xfrm>
          <a:prstGeom prst="rect">
            <a:avLst/>
          </a:prstGeom>
          <a:noFill/>
        </p:spPr>
        <p:txBody>
          <a:bodyPr wrap="square" rtlCol="0">
            <a:spAutoFit/>
          </a:bodyPr>
          <a:lstStyle/>
          <a:p>
            <a:pPr algn="ctr"/>
            <a:r>
              <a:rPr lang="en-US" sz="2200" dirty="0">
                <a:solidFill>
                  <a:schemeClr val="bg1"/>
                </a:solidFill>
              </a:rPr>
              <a:t>Network </a:t>
            </a:r>
            <a:r>
              <a:rPr lang="en-US" sz="2200" dirty="0" smtClean="0">
                <a:solidFill>
                  <a:schemeClr val="bg1"/>
                </a:solidFill>
              </a:rPr>
              <a:t>of Excellence</a:t>
            </a:r>
          </a:p>
          <a:p>
            <a:pPr algn="ctr"/>
            <a:endParaRPr lang="en-US" dirty="0">
              <a:solidFill>
                <a:schemeClr val="bg1"/>
              </a:solidFill>
            </a:endParaRPr>
          </a:p>
          <a:p>
            <a:pPr algn="ctr"/>
            <a:r>
              <a:rPr lang="en-US" dirty="0">
                <a:solidFill>
                  <a:schemeClr val="bg1"/>
                </a:solidFill>
              </a:rPr>
              <a:t>300+ schools</a:t>
            </a:r>
          </a:p>
          <a:p>
            <a:pPr algn="ctr"/>
            <a:r>
              <a:rPr lang="en-US" dirty="0">
                <a:solidFill>
                  <a:schemeClr val="bg1"/>
                </a:solidFill>
              </a:rPr>
              <a:t>34 </a:t>
            </a:r>
            <a:r>
              <a:rPr lang="en-US" dirty="0" smtClean="0">
                <a:solidFill>
                  <a:schemeClr val="bg1"/>
                </a:solidFill>
              </a:rPr>
              <a:t>hubs</a:t>
            </a:r>
            <a:endParaRPr lang="en-US" dirty="0">
              <a:solidFill>
                <a:schemeClr val="bg1"/>
              </a:solidFill>
            </a:endParaRPr>
          </a:p>
        </p:txBody>
      </p:sp>
      <p:sp>
        <p:nvSpPr>
          <p:cNvPr id="15" name="TextBox 14"/>
          <p:cNvSpPr txBox="1"/>
          <p:nvPr/>
        </p:nvSpPr>
        <p:spPr>
          <a:xfrm>
            <a:off x="3943920" y="3321303"/>
            <a:ext cx="1307720" cy="769441"/>
          </a:xfrm>
          <a:prstGeom prst="rect">
            <a:avLst/>
          </a:prstGeom>
          <a:noFill/>
        </p:spPr>
        <p:txBody>
          <a:bodyPr wrap="square" rtlCol="0">
            <a:spAutoFit/>
          </a:bodyPr>
          <a:lstStyle/>
          <a:p>
            <a:pPr algn="ctr"/>
            <a:r>
              <a:rPr lang="en-GB" sz="2200" dirty="0" smtClean="0">
                <a:solidFill>
                  <a:schemeClr val="bg1"/>
                </a:solidFill>
              </a:rPr>
              <a:t>Challenge Partners</a:t>
            </a:r>
            <a:endParaRPr lang="en-GB" sz="2200" dirty="0">
              <a:solidFill>
                <a:schemeClr val="bg1"/>
              </a:solidFill>
            </a:endParaRPr>
          </a:p>
        </p:txBody>
      </p:sp>
      <p:sp>
        <p:nvSpPr>
          <p:cNvPr id="16" name="TextBox 15"/>
          <p:cNvSpPr txBox="1"/>
          <p:nvPr/>
        </p:nvSpPr>
        <p:spPr>
          <a:xfrm>
            <a:off x="5612296" y="3832842"/>
            <a:ext cx="1383920" cy="1600438"/>
          </a:xfrm>
          <a:prstGeom prst="rect">
            <a:avLst/>
          </a:prstGeom>
          <a:noFill/>
        </p:spPr>
        <p:txBody>
          <a:bodyPr wrap="square" rtlCol="0">
            <a:spAutoFit/>
          </a:bodyPr>
          <a:lstStyle/>
          <a:p>
            <a:pPr algn="ctr"/>
            <a:r>
              <a:rPr lang="en-US" sz="2200" dirty="0">
                <a:solidFill>
                  <a:schemeClr val="bg1"/>
                </a:solidFill>
              </a:rPr>
              <a:t>Challenge </a:t>
            </a:r>
          </a:p>
          <a:p>
            <a:pPr algn="ctr"/>
            <a:r>
              <a:rPr lang="en-US" sz="2200" dirty="0">
                <a:solidFill>
                  <a:schemeClr val="bg1"/>
                </a:solidFill>
              </a:rPr>
              <a:t>the </a:t>
            </a:r>
            <a:r>
              <a:rPr lang="en-US" sz="2200" dirty="0" smtClean="0">
                <a:solidFill>
                  <a:schemeClr val="bg1"/>
                </a:solidFill>
              </a:rPr>
              <a:t>Gap</a:t>
            </a:r>
            <a:endParaRPr lang="en-US" dirty="0" smtClean="0">
              <a:solidFill>
                <a:schemeClr val="bg1"/>
              </a:solidFill>
            </a:endParaRPr>
          </a:p>
          <a:p>
            <a:pPr algn="ctr"/>
            <a:r>
              <a:rPr lang="en-US" dirty="0" smtClean="0">
                <a:solidFill>
                  <a:schemeClr val="bg1"/>
                </a:solidFill>
              </a:rPr>
              <a:t>60 </a:t>
            </a:r>
            <a:r>
              <a:rPr lang="en-US" dirty="0">
                <a:solidFill>
                  <a:schemeClr val="bg1"/>
                </a:solidFill>
              </a:rPr>
              <a:t>schools</a:t>
            </a:r>
          </a:p>
          <a:p>
            <a:pPr algn="ctr"/>
            <a:r>
              <a:rPr lang="en-US" dirty="0">
                <a:solidFill>
                  <a:schemeClr val="bg1"/>
                </a:solidFill>
              </a:rPr>
              <a:t>8 clusters </a:t>
            </a:r>
          </a:p>
          <a:p>
            <a:endParaRPr lang="en-GB" dirty="0"/>
          </a:p>
        </p:txBody>
      </p:sp>
      <p:sp>
        <p:nvSpPr>
          <p:cNvPr id="17" name="TextBox 16"/>
          <p:cNvSpPr txBox="1"/>
          <p:nvPr/>
        </p:nvSpPr>
        <p:spPr>
          <a:xfrm>
            <a:off x="2011929" y="3928952"/>
            <a:ext cx="1533982" cy="984885"/>
          </a:xfrm>
          <a:prstGeom prst="rect">
            <a:avLst/>
          </a:prstGeom>
          <a:noFill/>
        </p:spPr>
        <p:txBody>
          <a:bodyPr wrap="square" rtlCol="0">
            <a:spAutoFit/>
          </a:bodyPr>
          <a:lstStyle/>
          <a:p>
            <a:pPr algn="ctr"/>
            <a:r>
              <a:rPr lang="en-US" sz="2200" dirty="0">
                <a:solidFill>
                  <a:schemeClr val="bg1"/>
                </a:solidFill>
              </a:rPr>
              <a:t>EAL (EEF)</a:t>
            </a:r>
          </a:p>
          <a:p>
            <a:pPr algn="ctr"/>
            <a:r>
              <a:rPr lang="en-US" dirty="0">
                <a:solidFill>
                  <a:schemeClr val="bg1"/>
                </a:solidFill>
              </a:rPr>
              <a:t>48 schools</a:t>
            </a:r>
          </a:p>
          <a:p>
            <a:pPr algn="ctr"/>
            <a:r>
              <a:rPr lang="en-US" dirty="0">
                <a:solidFill>
                  <a:schemeClr val="bg1"/>
                </a:solidFill>
              </a:rPr>
              <a:t>12 </a:t>
            </a:r>
            <a:r>
              <a:rPr lang="en-US" dirty="0" smtClean="0">
                <a:solidFill>
                  <a:schemeClr val="bg1"/>
                </a:solidFill>
              </a:rPr>
              <a:t>clusters</a:t>
            </a:r>
            <a:endParaRPr lang="en-US" dirty="0">
              <a:solidFill>
                <a:schemeClr val="bg1"/>
              </a:solidFill>
            </a:endParaRPr>
          </a:p>
        </p:txBody>
      </p:sp>
      <p:sp>
        <p:nvSpPr>
          <p:cNvPr id="18" name="TextBox 17"/>
          <p:cNvSpPr txBox="1"/>
          <p:nvPr/>
        </p:nvSpPr>
        <p:spPr>
          <a:xfrm>
            <a:off x="6172199" y="343841"/>
            <a:ext cx="2988365" cy="461665"/>
          </a:xfrm>
          <a:prstGeom prst="rect">
            <a:avLst/>
          </a:prstGeom>
          <a:noFill/>
        </p:spPr>
        <p:txBody>
          <a:bodyPr wrap="square" rtlCol="0">
            <a:spAutoFit/>
          </a:bodyPr>
          <a:lstStyle/>
          <a:p>
            <a:r>
              <a:rPr lang="en-GB" sz="2400" dirty="0" smtClean="0"/>
              <a:t>300,000+ students</a:t>
            </a:r>
            <a:endParaRPr lang="en-GB" sz="2400" dirty="0"/>
          </a:p>
        </p:txBody>
      </p:sp>
      <p:sp>
        <p:nvSpPr>
          <p:cNvPr id="19" name="TextBox 18"/>
          <p:cNvSpPr txBox="1"/>
          <p:nvPr/>
        </p:nvSpPr>
        <p:spPr>
          <a:xfrm>
            <a:off x="4112886" y="5002185"/>
            <a:ext cx="914400" cy="523220"/>
          </a:xfrm>
          <a:prstGeom prst="rect">
            <a:avLst/>
          </a:prstGeom>
          <a:noFill/>
        </p:spPr>
        <p:txBody>
          <a:bodyPr wrap="square" rtlCol="0">
            <a:spAutoFit/>
          </a:bodyPr>
          <a:lstStyle/>
          <a:p>
            <a:pPr algn="ctr"/>
            <a:r>
              <a:rPr lang="en-GB" sz="2800" dirty="0" smtClean="0">
                <a:solidFill>
                  <a:schemeClr val="bg1"/>
                </a:solidFill>
              </a:rPr>
              <a:t>?</a:t>
            </a:r>
            <a:endParaRPr lang="en-GB" sz="2800" dirty="0">
              <a:solidFill>
                <a:schemeClr val="bg1"/>
              </a:solidFill>
            </a:endParaRPr>
          </a:p>
        </p:txBody>
      </p:sp>
    </p:spTree>
    <p:extLst>
      <p:ext uri="{BB962C8B-B14F-4D97-AF65-F5344CB8AC3E}">
        <p14:creationId xmlns="" xmlns:p14="http://schemas.microsoft.com/office/powerpoint/2010/main" val="449742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425450" y="1725613"/>
            <a:ext cx="8337550" cy="4168774"/>
          </a:xfrm>
        </p:spPr>
      </p:pic>
      <p:sp>
        <p:nvSpPr>
          <p:cNvPr id="3" name="Title 2"/>
          <p:cNvSpPr>
            <a:spLocks noGrp="1"/>
          </p:cNvSpPr>
          <p:nvPr>
            <p:ph type="title"/>
          </p:nvPr>
        </p:nvSpPr>
        <p:spPr/>
        <p:txBody>
          <a:bodyPr/>
          <a:lstStyle/>
          <a:p>
            <a:r>
              <a:rPr lang="en-GB" dirty="0" smtClean="0"/>
              <a:t>Growth of the Network of Excellence</a:t>
            </a:r>
            <a:endParaRPr lang="en-GB" dirty="0"/>
          </a:p>
        </p:txBody>
      </p:sp>
      <p:sp>
        <p:nvSpPr>
          <p:cNvPr id="5" name="Text Placeholder 4"/>
          <p:cNvSpPr>
            <a:spLocks noGrp="1"/>
          </p:cNvSpPr>
          <p:nvPr>
            <p:ph type="body" sz="quarter" idx="15"/>
          </p:nvPr>
        </p:nvSpPr>
        <p:spPr/>
        <p:txBody>
          <a:bodyPr/>
          <a:lstStyle/>
          <a:p>
            <a:endParaRPr lang="en-GB"/>
          </a:p>
        </p:txBody>
      </p:sp>
    </p:spTree>
    <p:extLst>
      <p:ext uri="{BB962C8B-B14F-4D97-AF65-F5344CB8AC3E}">
        <p14:creationId xmlns="" xmlns:p14="http://schemas.microsoft.com/office/powerpoint/2010/main" val="2674392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g</a:t>
            </a:r>
            <a:r>
              <a:rPr lang="en-US" dirty="0" smtClean="0"/>
              <a:t>rowing Partnership</a:t>
            </a:r>
            <a:endParaRPr lang="en-US" dirty="0"/>
          </a:p>
        </p:txBody>
      </p:sp>
      <p:sp>
        <p:nvSpPr>
          <p:cNvPr id="4" name="Text Placeholder 3"/>
          <p:cNvSpPr>
            <a:spLocks noGrp="1"/>
          </p:cNvSpPr>
          <p:nvPr>
            <p:ph type="body" sz="quarter" idx="15"/>
          </p:nvPr>
        </p:nvSpPr>
        <p:spPr/>
        <p:txBody>
          <a:bodyPr/>
          <a:lstStyle/>
          <a:p>
            <a:r>
              <a:rPr lang="en-US" dirty="0" smtClean="0"/>
              <a:t>A national network of local partnerships</a:t>
            </a:r>
            <a:endParaRPr lang="en-US" dirty="0"/>
          </a:p>
        </p:txBody>
      </p:sp>
      <p:pic>
        <p:nvPicPr>
          <p:cNvPr id="6" name="Picture 5"/>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304800" y="1212928"/>
            <a:ext cx="6999677" cy="4959272"/>
          </a:xfrm>
          <a:prstGeom prst="rect">
            <a:avLst/>
          </a:prstGeom>
        </p:spPr>
      </p:pic>
      <p:sp>
        <p:nvSpPr>
          <p:cNvPr id="3" name="TextBox 2"/>
          <p:cNvSpPr txBox="1"/>
          <p:nvPr/>
        </p:nvSpPr>
        <p:spPr>
          <a:xfrm>
            <a:off x="5105400" y="5173664"/>
            <a:ext cx="3581400" cy="830997"/>
          </a:xfrm>
          <a:prstGeom prst="rect">
            <a:avLst/>
          </a:prstGeom>
          <a:noFill/>
        </p:spPr>
        <p:txBody>
          <a:bodyPr wrap="square" rtlCol="0">
            <a:spAutoFit/>
          </a:bodyPr>
          <a:lstStyle/>
          <a:p>
            <a:pPr algn="r"/>
            <a:r>
              <a:rPr lang="en-GB" sz="4800" b="1" dirty="0" smtClean="0">
                <a:solidFill>
                  <a:srgbClr val="00B085">
                    <a:lumMod val="75000"/>
                  </a:srgbClr>
                </a:solidFill>
                <a:latin typeface="Arial"/>
              </a:rPr>
              <a:t>200,000</a:t>
            </a:r>
            <a:r>
              <a:rPr lang="en-GB" sz="3200" b="1" dirty="0" smtClean="0">
                <a:solidFill>
                  <a:srgbClr val="00B085">
                    <a:lumMod val="75000"/>
                  </a:srgbClr>
                </a:solidFill>
                <a:latin typeface="Arial"/>
              </a:rPr>
              <a:t> </a:t>
            </a:r>
            <a:r>
              <a:rPr lang="en-GB" sz="2400" b="1" dirty="0">
                <a:solidFill>
                  <a:srgbClr val="00B085">
                    <a:lumMod val="75000"/>
                  </a:srgbClr>
                </a:solidFill>
                <a:latin typeface="Arial"/>
              </a:rPr>
              <a:t>P</a:t>
            </a:r>
            <a:r>
              <a:rPr lang="en-GB" sz="2400" b="1" dirty="0" smtClean="0">
                <a:solidFill>
                  <a:srgbClr val="00B085">
                    <a:lumMod val="75000"/>
                  </a:srgbClr>
                </a:solidFill>
                <a:latin typeface="Arial"/>
              </a:rPr>
              <a:t>upils</a:t>
            </a:r>
            <a:r>
              <a:rPr lang="en-GB" sz="3200" b="1" dirty="0" smtClean="0">
                <a:solidFill>
                  <a:srgbClr val="00B085">
                    <a:lumMod val="75000"/>
                  </a:srgbClr>
                </a:solidFill>
                <a:latin typeface="Arial"/>
              </a:rPr>
              <a:t> </a:t>
            </a:r>
            <a:endParaRPr lang="en-GB" sz="3200" b="1" dirty="0">
              <a:solidFill>
                <a:srgbClr val="00B085">
                  <a:lumMod val="75000"/>
                </a:srgbClr>
              </a:solidFill>
              <a:latin typeface="Arial"/>
            </a:endParaRPr>
          </a:p>
        </p:txBody>
      </p:sp>
      <p:sp>
        <p:nvSpPr>
          <p:cNvPr id="5" name="Rectangle 4"/>
          <p:cNvSpPr/>
          <p:nvPr/>
        </p:nvSpPr>
        <p:spPr>
          <a:xfrm>
            <a:off x="6049081" y="1524000"/>
            <a:ext cx="2637719" cy="830997"/>
          </a:xfrm>
          <a:prstGeom prst="rect">
            <a:avLst/>
          </a:prstGeom>
          <a:noFill/>
        </p:spPr>
        <p:txBody>
          <a:bodyPr wrap="square" rtlCol="0">
            <a:spAutoFit/>
          </a:bodyPr>
          <a:lstStyle/>
          <a:p>
            <a:pPr algn="r"/>
            <a:r>
              <a:rPr lang="en-US" sz="4800" b="1" dirty="0" smtClean="0">
                <a:solidFill>
                  <a:srgbClr val="00B085">
                    <a:lumMod val="75000"/>
                  </a:srgbClr>
                </a:solidFill>
                <a:latin typeface="Arial"/>
              </a:rPr>
              <a:t>310</a:t>
            </a:r>
            <a:r>
              <a:rPr lang="en-US" sz="4000" b="1" dirty="0" smtClean="0">
                <a:solidFill>
                  <a:srgbClr val="00B085">
                    <a:lumMod val="75000"/>
                  </a:srgbClr>
                </a:solidFill>
                <a:latin typeface="Arial"/>
              </a:rPr>
              <a:t> </a:t>
            </a:r>
            <a:r>
              <a:rPr lang="en-US" sz="2400" b="1" dirty="0" smtClean="0">
                <a:solidFill>
                  <a:srgbClr val="00B085">
                    <a:lumMod val="75000"/>
                  </a:srgbClr>
                </a:solidFill>
                <a:latin typeface="Arial"/>
              </a:rPr>
              <a:t>Schools</a:t>
            </a:r>
            <a:endParaRPr lang="en-US" sz="2400" b="1" dirty="0">
              <a:solidFill>
                <a:srgbClr val="00B085">
                  <a:lumMod val="75000"/>
                </a:srgbClr>
              </a:solidFill>
              <a:latin typeface="Arial"/>
            </a:endParaRPr>
          </a:p>
        </p:txBody>
      </p:sp>
      <p:sp>
        <p:nvSpPr>
          <p:cNvPr id="7" name="Rectangle 6"/>
          <p:cNvSpPr/>
          <p:nvPr/>
        </p:nvSpPr>
        <p:spPr>
          <a:xfrm>
            <a:off x="6543925" y="3348832"/>
            <a:ext cx="2142875" cy="830997"/>
          </a:xfrm>
          <a:prstGeom prst="rect">
            <a:avLst/>
          </a:prstGeom>
          <a:noFill/>
        </p:spPr>
        <p:txBody>
          <a:bodyPr wrap="square" rtlCol="0">
            <a:spAutoFit/>
          </a:bodyPr>
          <a:lstStyle/>
          <a:p>
            <a:pPr algn="r"/>
            <a:r>
              <a:rPr lang="en-US" sz="4800" b="1" dirty="0" smtClean="0">
                <a:solidFill>
                  <a:srgbClr val="00B085">
                    <a:lumMod val="75000"/>
                  </a:srgbClr>
                </a:solidFill>
                <a:latin typeface="Arial"/>
              </a:rPr>
              <a:t>34</a:t>
            </a:r>
            <a:r>
              <a:rPr lang="en-US" sz="3600" b="1" dirty="0" smtClean="0">
                <a:solidFill>
                  <a:srgbClr val="00B085">
                    <a:lumMod val="75000"/>
                  </a:srgbClr>
                </a:solidFill>
                <a:latin typeface="Arial"/>
              </a:rPr>
              <a:t> </a:t>
            </a:r>
            <a:r>
              <a:rPr lang="en-US" sz="2400" b="1" dirty="0" smtClean="0">
                <a:solidFill>
                  <a:srgbClr val="00B085">
                    <a:lumMod val="75000"/>
                  </a:srgbClr>
                </a:solidFill>
                <a:latin typeface="Arial"/>
              </a:rPr>
              <a:t>Hubs</a:t>
            </a:r>
            <a:endParaRPr lang="en-US" sz="2400" b="1" dirty="0">
              <a:solidFill>
                <a:srgbClr val="00B085">
                  <a:lumMod val="75000"/>
                </a:srgbClr>
              </a:solidFill>
              <a:latin typeface="Arial"/>
            </a:endParaRPr>
          </a:p>
        </p:txBody>
      </p:sp>
    </p:spTree>
    <p:extLst>
      <p:ext uri="{BB962C8B-B14F-4D97-AF65-F5344CB8AC3E}">
        <p14:creationId xmlns="" xmlns:p14="http://schemas.microsoft.com/office/powerpoint/2010/main" val="3802803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410200" y="6553200"/>
            <a:ext cx="3033203" cy="246221"/>
          </a:xfrm>
          <a:prstGeom prst="rect">
            <a:avLst/>
          </a:prstGeom>
          <a:noFill/>
        </p:spPr>
        <p:txBody>
          <a:bodyPr wrap="none" rtlCol="0">
            <a:spAutoFit/>
          </a:bodyPr>
          <a:lstStyle/>
          <a:p>
            <a:r>
              <a:rPr lang="en-GB" sz="1000" dirty="0" smtClean="0">
                <a:solidFill>
                  <a:srgbClr val="FFFFFF"/>
                </a:solidFill>
              </a:rPr>
              <a:t>©Challenge Partners - not to be used without consent </a:t>
            </a:r>
            <a:endParaRPr lang="en-GB" sz="1000" dirty="0">
              <a:solidFill>
                <a:srgbClr val="FFFFFF"/>
              </a:solidFill>
            </a:endParaRPr>
          </a:p>
        </p:txBody>
      </p:sp>
      <p:grpSp>
        <p:nvGrpSpPr>
          <p:cNvPr id="3" name="Group 2"/>
          <p:cNvGrpSpPr/>
          <p:nvPr/>
        </p:nvGrpSpPr>
        <p:grpSpPr>
          <a:xfrm>
            <a:off x="375174" y="1266825"/>
            <a:ext cx="8432117" cy="5099925"/>
            <a:chOff x="375174" y="1266825"/>
            <a:chExt cx="8432117" cy="5099925"/>
          </a:xfrm>
        </p:grpSpPr>
        <p:sp>
          <p:nvSpPr>
            <p:cNvPr id="5" name="Rounded Rectangle 4"/>
            <p:cNvSpPr/>
            <p:nvPr/>
          </p:nvSpPr>
          <p:spPr>
            <a:xfrm>
              <a:off x="375174" y="2147248"/>
              <a:ext cx="2740022" cy="3796351"/>
            </a:xfrm>
            <a:prstGeom prst="roundRect">
              <a:avLst>
                <a:gd name="adj" fmla="val 369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rgbClr val="6D6F71">
                      <a:lumMod val="75000"/>
                    </a:srgbClr>
                  </a:solidFill>
                </a:rPr>
                <a:t>Quality Assurance Review (QA Review)</a:t>
              </a:r>
            </a:p>
            <a:p>
              <a:pPr marL="285750" indent="-285750">
                <a:buFont typeface="Arial" panose="020B0604020202020204" pitchFamily="34" charset="0"/>
                <a:buChar char="•"/>
              </a:pPr>
              <a:r>
                <a:rPr lang="en-GB" sz="1600" dirty="0">
                  <a:solidFill>
                    <a:srgbClr val="FFFFFF">
                      <a:lumMod val="50000"/>
                    </a:srgbClr>
                  </a:solidFill>
                </a:rPr>
                <a:t>a</a:t>
              </a:r>
              <a:r>
                <a:rPr lang="en-GB" sz="1600" dirty="0" smtClean="0">
                  <a:solidFill>
                    <a:srgbClr val="FFFFFF">
                      <a:lumMod val="50000"/>
                    </a:srgbClr>
                  </a:solidFill>
                </a:rPr>
                <a:t>nnual </a:t>
              </a:r>
              <a:r>
                <a:rPr lang="en-GB" sz="1600" dirty="0">
                  <a:solidFill>
                    <a:srgbClr val="FFFFFF">
                      <a:lumMod val="50000"/>
                    </a:srgbClr>
                  </a:solidFill>
                </a:rPr>
                <a:t>peer </a:t>
              </a:r>
              <a:r>
                <a:rPr lang="en-GB" sz="1600" dirty="0" smtClean="0">
                  <a:solidFill>
                    <a:srgbClr val="FFFFFF">
                      <a:lumMod val="50000"/>
                    </a:srgbClr>
                  </a:solidFill>
                </a:rPr>
                <a:t>review</a:t>
              </a:r>
              <a:endParaRPr lang="en-GB" sz="1600" dirty="0">
                <a:solidFill>
                  <a:srgbClr val="FFFFFF">
                    <a:lumMod val="50000"/>
                  </a:srgbClr>
                </a:solidFill>
              </a:endParaRPr>
            </a:p>
            <a:p>
              <a:pPr marL="285750" indent="-285750">
                <a:buFont typeface="Arial" panose="020B0604020202020204" pitchFamily="34" charset="0"/>
                <a:buChar char="•"/>
              </a:pPr>
              <a:r>
                <a:rPr lang="en-GB" sz="1600" dirty="0" smtClean="0">
                  <a:solidFill>
                    <a:srgbClr val="FFFFFF">
                      <a:lumMod val="50000"/>
                    </a:srgbClr>
                  </a:solidFill>
                </a:rPr>
                <a:t>CPD </a:t>
              </a:r>
              <a:r>
                <a:rPr lang="en-GB" sz="1600" dirty="0">
                  <a:solidFill>
                    <a:srgbClr val="FFFFFF">
                      <a:lumMod val="50000"/>
                    </a:srgbClr>
                  </a:solidFill>
                </a:rPr>
                <a:t>for senior </a:t>
              </a:r>
              <a:r>
                <a:rPr lang="en-GB" sz="1600" dirty="0" smtClean="0">
                  <a:solidFill>
                    <a:srgbClr val="FFFFFF">
                      <a:lumMod val="50000"/>
                    </a:srgbClr>
                  </a:solidFill>
                </a:rPr>
                <a:t>leaders to review other schools</a:t>
              </a:r>
            </a:p>
            <a:p>
              <a:pPr marL="285750" indent="-285750">
                <a:buFont typeface="Arial" panose="020B0604020202020204" pitchFamily="34" charset="0"/>
                <a:buChar char="•"/>
              </a:pPr>
              <a:r>
                <a:rPr lang="en-GB" sz="1600" dirty="0" smtClean="0">
                  <a:solidFill>
                    <a:srgbClr val="FFFFFF">
                      <a:lumMod val="50000"/>
                    </a:srgbClr>
                  </a:solidFill>
                </a:rPr>
                <a:t>areas of excellence</a:t>
              </a:r>
            </a:p>
            <a:p>
              <a:endParaRPr lang="en-GB" sz="1600" dirty="0">
                <a:solidFill>
                  <a:srgbClr val="FFFFFF">
                    <a:lumMod val="50000"/>
                  </a:srgbClr>
                </a:solidFill>
              </a:endParaRPr>
            </a:p>
            <a:p>
              <a:r>
                <a:rPr lang="en-GB" sz="1600" b="1" dirty="0" smtClean="0">
                  <a:solidFill>
                    <a:srgbClr val="6D6F71">
                      <a:lumMod val="75000"/>
                    </a:srgbClr>
                  </a:solidFill>
                </a:rPr>
                <a:t>Identify </a:t>
              </a:r>
              <a:r>
                <a:rPr lang="en-GB" sz="1600" b="1" dirty="0">
                  <a:solidFill>
                    <a:srgbClr val="6D6F71">
                      <a:lumMod val="75000"/>
                    </a:srgbClr>
                  </a:solidFill>
                </a:rPr>
                <a:t>support </a:t>
              </a:r>
              <a:r>
                <a:rPr lang="en-GB" sz="1600" b="1" dirty="0" smtClean="0">
                  <a:solidFill>
                    <a:srgbClr val="6D6F71">
                      <a:lumMod val="75000"/>
                    </a:srgbClr>
                  </a:solidFill>
                </a:rPr>
                <a:t>for your </a:t>
              </a:r>
              <a:r>
                <a:rPr lang="en-GB" sz="1600" b="1" dirty="0">
                  <a:solidFill>
                    <a:srgbClr val="6D6F71">
                      <a:lumMod val="75000"/>
                    </a:srgbClr>
                  </a:solidFill>
                </a:rPr>
                <a:t>improvement </a:t>
              </a:r>
              <a:r>
                <a:rPr lang="en-GB" sz="1600" b="1" dirty="0" smtClean="0">
                  <a:solidFill>
                    <a:srgbClr val="6D6F71">
                      <a:lumMod val="75000"/>
                    </a:srgbClr>
                  </a:solidFill>
                </a:rPr>
                <a:t>objectives</a:t>
              </a:r>
            </a:p>
            <a:p>
              <a:pPr marL="285750" indent="-285750">
                <a:buFont typeface="Arial" panose="020B0604020202020204" pitchFamily="34" charset="0"/>
                <a:buChar char="•"/>
              </a:pPr>
              <a:r>
                <a:rPr lang="en-GB" sz="1600" dirty="0">
                  <a:solidFill>
                    <a:srgbClr val="FFFFFF">
                      <a:lumMod val="50000"/>
                    </a:srgbClr>
                  </a:solidFill>
                </a:rPr>
                <a:t>f</a:t>
              </a:r>
              <a:r>
                <a:rPr lang="en-GB" sz="1600" dirty="0" smtClean="0">
                  <a:solidFill>
                    <a:srgbClr val="FFFFFF">
                      <a:lumMod val="50000"/>
                    </a:srgbClr>
                  </a:solidFill>
                </a:rPr>
                <a:t>ollow-up conversation to </a:t>
              </a:r>
              <a:r>
                <a:rPr lang="en-GB" sz="1600" dirty="0">
                  <a:solidFill>
                    <a:srgbClr val="FFFFFF">
                      <a:lumMod val="50000"/>
                    </a:srgbClr>
                  </a:solidFill>
                </a:rPr>
                <a:t>QA Review</a:t>
              </a:r>
              <a:endParaRPr lang="en-US" sz="1600" dirty="0">
                <a:solidFill>
                  <a:srgbClr val="FFFFFF">
                    <a:lumMod val="50000"/>
                  </a:srgbClr>
                </a:solidFill>
              </a:endParaRPr>
            </a:p>
            <a:p>
              <a:pPr marL="285750" indent="-285750">
                <a:buFont typeface="Arial" panose="020B0604020202020204" pitchFamily="34" charset="0"/>
                <a:buChar char="•"/>
              </a:pPr>
              <a:r>
                <a:rPr lang="en-GB" sz="1600" dirty="0" smtClean="0">
                  <a:solidFill>
                    <a:srgbClr val="FFFFFF">
                      <a:lumMod val="50000"/>
                    </a:srgbClr>
                  </a:solidFill>
                </a:rPr>
                <a:t>sign-posting </a:t>
              </a:r>
              <a:r>
                <a:rPr lang="en-GB" sz="1600" dirty="0">
                  <a:solidFill>
                    <a:srgbClr val="FFFFFF">
                      <a:lumMod val="50000"/>
                    </a:srgbClr>
                  </a:solidFill>
                </a:rPr>
                <a:t>to NLEs, SLEs </a:t>
              </a:r>
              <a:r>
                <a:rPr lang="en-GB" sz="1600" dirty="0" smtClean="0">
                  <a:solidFill>
                    <a:srgbClr val="FFFFFF">
                      <a:lumMod val="50000"/>
                    </a:srgbClr>
                  </a:solidFill>
                </a:rPr>
                <a:t>and areas of excellent practice</a:t>
              </a:r>
              <a:endParaRPr lang="en-US" sz="1600" dirty="0">
                <a:solidFill>
                  <a:srgbClr val="FFFFFF">
                    <a:lumMod val="50000"/>
                  </a:srgbClr>
                </a:solidFill>
              </a:endParaRPr>
            </a:p>
          </p:txBody>
        </p:sp>
        <p:sp>
          <p:nvSpPr>
            <p:cNvPr id="6" name="Rounded Rectangle 5"/>
            <p:cNvSpPr/>
            <p:nvPr/>
          </p:nvSpPr>
          <p:spPr>
            <a:xfrm>
              <a:off x="3224456" y="2147248"/>
              <a:ext cx="2638923" cy="3796351"/>
            </a:xfrm>
            <a:prstGeom prst="roundRect">
              <a:avLst>
                <a:gd name="adj" fmla="val 4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rgbClr val="6D6F71">
                      <a:lumMod val="75000"/>
                    </a:srgbClr>
                  </a:solidFill>
                </a:rPr>
                <a:t>Funding to facilitate a menu of </a:t>
              </a:r>
              <a:r>
                <a:rPr lang="en-GB" sz="1600" b="1" dirty="0" smtClean="0">
                  <a:solidFill>
                    <a:srgbClr val="6D6F71">
                      <a:lumMod val="75000"/>
                    </a:srgbClr>
                  </a:solidFill>
                </a:rPr>
                <a:t>support</a:t>
              </a:r>
            </a:p>
            <a:p>
              <a:pPr marL="285750" indent="-285750">
                <a:buFont typeface="Arial" panose="020B0604020202020204" pitchFamily="34" charset="0"/>
                <a:buChar char="•"/>
              </a:pPr>
              <a:r>
                <a:rPr lang="en-GB" sz="1600" dirty="0" smtClean="0">
                  <a:solidFill>
                    <a:srgbClr val="FFFFFF">
                      <a:lumMod val="50000"/>
                    </a:srgbClr>
                  </a:solidFill>
                </a:rPr>
                <a:t>ITP, OTP, OTAP</a:t>
              </a:r>
              <a:endParaRPr lang="en-GB" sz="1600" dirty="0">
                <a:solidFill>
                  <a:srgbClr val="FFFFFF">
                    <a:lumMod val="50000"/>
                  </a:srgbClr>
                </a:solidFill>
              </a:endParaRPr>
            </a:p>
            <a:p>
              <a:pPr marL="285750" indent="-285750">
                <a:buFont typeface="Arial" panose="020B0604020202020204" pitchFamily="34" charset="0"/>
                <a:buChar char="•"/>
              </a:pPr>
              <a:r>
                <a:rPr lang="en-GB" sz="1600" dirty="0" smtClean="0">
                  <a:solidFill>
                    <a:srgbClr val="FFFFFF">
                      <a:lumMod val="50000"/>
                    </a:srgbClr>
                  </a:solidFill>
                </a:rPr>
                <a:t>NLE/SLE support days</a:t>
              </a:r>
              <a:endParaRPr lang="en-GB" sz="1600" dirty="0">
                <a:solidFill>
                  <a:srgbClr val="FFFFFF">
                    <a:lumMod val="50000"/>
                  </a:srgbClr>
                </a:solidFill>
              </a:endParaRPr>
            </a:p>
            <a:p>
              <a:pPr marL="285750" indent="-285750">
                <a:buFont typeface="Arial" panose="020B0604020202020204" pitchFamily="34" charset="0"/>
                <a:buChar char="•"/>
              </a:pPr>
              <a:r>
                <a:rPr lang="en-GB" sz="1600" dirty="0">
                  <a:solidFill>
                    <a:srgbClr val="FFFFFF">
                      <a:lumMod val="50000"/>
                    </a:srgbClr>
                  </a:solidFill>
                </a:rPr>
                <a:t>subject reviews </a:t>
              </a:r>
            </a:p>
            <a:p>
              <a:pPr marL="285750" indent="-285750">
                <a:buFont typeface="Arial" panose="020B0604020202020204" pitchFamily="34" charset="0"/>
                <a:buChar char="•"/>
              </a:pPr>
              <a:r>
                <a:rPr lang="en-GB" sz="1600" dirty="0">
                  <a:solidFill>
                    <a:srgbClr val="FFFFFF">
                      <a:lumMod val="50000"/>
                    </a:srgbClr>
                  </a:solidFill>
                </a:rPr>
                <a:t>research </a:t>
              </a:r>
              <a:r>
                <a:rPr lang="en-GB" sz="1600" dirty="0" smtClean="0">
                  <a:solidFill>
                    <a:srgbClr val="FFFFFF">
                      <a:lumMod val="50000"/>
                    </a:srgbClr>
                  </a:solidFill>
                </a:rPr>
                <a:t>projects</a:t>
              </a:r>
            </a:p>
            <a:p>
              <a:pPr marL="285750" indent="-285750">
                <a:buFont typeface="Arial" panose="020B0604020202020204" pitchFamily="34" charset="0"/>
                <a:buChar char="•"/>
              </a:pPr>
              <a:endParaRPr lang="en-GB" sz="1600" b="1" dirty="0">
                <a:solidFill>
                  <a:srgbClr val="FFFFFF">
                    <a:lumMod val="50000"/>
                  </a:srgbClr>
                </a:solidFill>
              </a:endParaRPr>
            </a:p>
            <a:p>
              <a:r>
                <a:rPr lang="en-GB" sz="1600" b="1" dirty="0" smtClean="0">
                  <a:solidFill>
                    <a:srgbClr val="6D6F71">
                      <a:lumMod val="75000"/>
                    </a:srgbClr>
                  </a:solidFill>
                </a:rPr>
                <a:t>Research and evidence </a:t>
              </a:r>
              <a:r>
                <a:rPr lang="en-GB" sz="1600" b="1" dirty="0">
                  <a:solidFill>
                    <a:srgbClr val="6D6F71">
                      <a:lumMod val="75000"/>
                    </a:srgbClr>
                  </a:solidFill>
                </a:rPr>
                <a:t>d</a:t>
              </a:r>
              <a:r>
                <a:rPr lang="en-GB" sz="1600" b="1" dirty="0" smtClean="0">
                  <a:solidFill>
                    <a:srgbClr val="6D6F71">
                      <a:lumMod val="75000"/>
                    </a:srgbClr>
                  </a:solidFill>
                </a:rPr>
                <a:t>riven approach to collaboration</a:t>
              </a:r>
              <a:endParaRPr lang="en-GB" sz="1600" b="1" dirty="0">
                <a:solidFill>
                  <a:srgbClr val="6D6F71">
                    <a:lumMod val="75000"/>
                  </a:srgbClr>
                </a:solidFill>
              </a:endParaRPr>
            </a:p>
            <a:p>
              <a:pPr marL="285750" indent="-285750">
                <a:buFont typeface="Arial" panose="020B0604020202020204" pitchFamily="34" charset="0"/>
                <a:buChar char="•"/>
              </a:pPr>
              <a:r>
                <a:rPr lang="en-US" sz="1600" dirty="0" smtClean="0">
                  <a:solidFill>
                    <a:srgbClr val="FFFFFF">
                      <a:lumMod val="50000"/>
                    </a:srgbClr>
                  </a:solidFill>
                </a:rPr>
                <a:t>researched framework </a:t>
              </a:r>
            </a:p>
            <a:p>
              <a:pPr marL="285750" indent="-285750">
                <a:buFont typeface="Arial" panose="020B0604020202020204" pitchFamily="34" charset="0"/>
                <a:buChar char="•"/>
              </a:pPr>
              <a:r>
                <a:rPr lang="en-US" sz="1600" dirty="0">
                  <a:solidFill>
                    <a:srgbClr val="FFFFFF">
                      <a:lumMod val="50000"/>
                    </a:srgbClr>
                  </a:solidFill>
                </a:rPr>
                <a:t>c</a:t>
              </a:r>
              <a:r>
                <a:rPr lang="en-US" sz="1600" dirty="0" smtClean="0">
                  <a:solidFill>
                    <a:srgbClr val="FFFFFF">
                      <a:lumMod val="50000"/>
                    </a:srgbClr>
                  </a:solidFill>
                </a:rPr>
                <a:t>oaching</a:t>
              </a:r>
              <a:endParaRPr lang="en-US" sz="1600" dirty="0">
                <a:solidFill>
                  <a:srgbClr val="FFFFFF">
                    <a:lumMod val="50000"/>
                  </a:srgbClr>
                </a:solidFill>
              </a:endParaRPr>
            </a:p>
            <a:p>
              <a:pPr marL="285750" indent="-285750">
                <a:buFont typeface="Arial" panose="020B0604020202020204" pitchFamily="34" charset="0"/>
                <a:buChar char="•"/>
              </a:pPr>
              <a:r>
                <a:rPr lang="en-US" sz="1600" dirty="0" smtClean="0">
                  <a:solidFill>
                    <a:srgbClr val="FFFFFF">
                      <a:lumMod val="50000"/>
                    </a:srgbClr>
                  </a:solidFill>
                </a:rPr>
                <a:t>SLE </a:t>
              </a:r>
              <a:r>
                <a:rPr lang="en-US" sz="1600" dirty="0">
                  <a:solidFill>
                    <a:srgbClr val="FFFFFF">
                      <a:lumMod val="50000"/>
                    </a:srgbClr>
                  </a:solidFill>
                </a:rPr>
                <a:t>deployment</a:t>
              </a:r>
            </a:p>
            <a:p>
              <a:pPr marL="285750" indent="-285750">
                <a:buFont typeface="Arial" panose="020B0604020202020204" pitchFamily="34" charset="0"/>
                <a:buChar char="•"/>
              </a:pPr>
              <a:r>
                <a:rPr lang="en-US" sz="1600" dirty="0">
                  <a:solidFill>
                    <a:srgbClr val="FFFFFF">
                      <a:lumMod val="50000"/>
                    </a:srgbClr>
                  </a:solidFill>
                </a:rPr>
                <a:t>t</a:t>
              </a:r>
              <a:r>
                <a:rPr lang="en-US" sz="1600" dirty="0" smtClean="0">
                  <a:solidFill>
                    <a:srgbClr val="FFFFFF">
                      <a:lumMod val="50000"/>
                    </a:srgbClr>
                  </a:solidFill>
                </a:rPr>
                <a:t>raining to run Challenge </a:t>
              </a:r>
              <a:r>
                <a:rPr lang="en-US" sz="1600" dirty="0">
                  <a:solidFill>
                    <a:srgbClr val="FFFFFF">
                      <a:lumMod val="50000"/>
                    </a:srgbClr>
                  </a:solidFill>
                </a:rPr>
                <a:t>the Gap</a:t>
              </a:r>
            </a:p>
          </p:txBody>
        </p:sp>
        <p:sp>
          <p:nvSpPr>
            <p:cNvPr id="7" name="Rounded Rectangle 6"/>
            <p:cNvSpPr/>
            <p:nvPr/>
          </p:nvSpPr>
          <p:spPr>
            <a:xfrm>
              <a:off x="5967469" y="2147248"/>
              <a:ext cx="2839822" cy="3796351"/>
            </a:xfrm>
            <a:prstGeom prst="roundRect">
              <a:avLst>
                <a:gd name="adj" fmla="val 43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rgbClr val="6D6F71">
                      <a:lumMod val="75000"/>
                    </a:srgbClr>
                  </a:solidFill>
                </a:rPr>
                <a:t>Engage </a:t>
              </a:r>
              <a:r>
                <a:rPr lang="en-GB" sz="1600" b="1" dirty="0">
                  <a:solidFill>
                    <a:srgbClr val="6D6F71">
                      <a:lumMod val="75000"/>
                    </a:srgbClr>
                  </a:solidFill>
                </a:rPr>
                <a:t>with </a:t>
              </a:r>
              <a:r>
                <a:rPr lang="en-GB" sz="1600" b="1" dirty="0" smtClean="0">
                  <a:solidFill>
                    <a:srgbClr val="6D6F71">
                      <a:lumMod val="75000"/>
                    </a:srgbClr>
                  </a:solidFill>
                </a:rPr>
                <a:t>best practice</a:t>
              </a:r>
            </a:p>
            <a:p>
              <a:pPr marL="285750" indent="-285750">
                <a:buFont typeface="Arial" panose="020B0604020202020204" pitchFamily="34" charset="0"/>
                <a:buChar char="•"/>
              </a:pPr>
              <a:r>
                <a:rPr lang="en-GB" sz="1600" dirty="0" smtClean="0">
                  <a:solidFill>
                    <a:srgbClr val="FFFFFF">
                      <a:lumMod val="50000"/>
                    </a:srgbClr>
                  </a:solidFill>
                </a:rPr>
                <a:t>online tool to identify best practice schools like you</a:t>
              </a:r>
            </a:p>
            <a:p>
              <a:pPr marL="285750" indent="-285750">
                <a:buFont typeface="Arial" panose="020B0604020202020204" pitchFamily="34" charset="0"/>
                <a:buChar char="•"/>
              </a:pPr>
              <a:r>
                <a:rPr lang="en-GB" sz="1600" dirty="0" smtClean="0">
                  <a:solidFill>
                    <a:srgbClr val="FFFFFF">
                      <a:lumMod val="50000"/>
                    </a:srgbClr>
                  </a:solidFill>
                </a:rPr>
                <a:t>free places on national </a:t>
              </a:r>
              <a:r>
                <a:rPr lang="en-GB" sz="1600" dirty="0">
                  <a:solidFill>
                    <a:srgbClr val="FFFFFF">
                      <a:lumMod val="50000"/>
                    </a:srgbClr>
                  </a:solidFill>
                </a:rPr>
                <a:t>conferences and events</a:t>
              </a:r>
            </a:p>
            <a:p>
              <a:pPr marL="285750" indent="-285750">
                <a:buFont typeface="Arial" panose="020B0604020202020204" pitchFamily="34" charset="0"/>
                <a:buChar char="•"/>
              </a:pPr>
              <a:r>
                <a:rPr lang="en-GB" sz="1600" dirty="0">
                  <a:solidFill>
                    <a:srgbClr val="FFFFFF">
                      <a:lumMod val="50000"/>
                    </a:srgbClr>
                  </a:solidFill>
                </a:rPr>
                <a:t>i</a:t>
              </a:r>
              <a:r>
                <a:rPr lang="en-GB" sz="1600" dirty="0" smtClean="0">
                  <a:solidFill>
                    <a:srgbClr val="FFFFFF">
                      <a:lumMod val="50000"/>
                    </a:srgbClr>
                  </a:solidFill>
                </a:rPr>
                <a:t>nternational visits </a:t>
              </a:r>
            </a:p>
            <a:p>
              <a:endParaRPr lang="en-GB" sz="1600" dirty="0">
                <a:solidFill>
                  <a:srgbClr val="FFFFFF">
                    <a:lumMod val="50000"/>
                  </a:srgbClr>
                </a:solidFill>
              </a:endParaRPr>
            </a:p>
            <a:p>
              <a:r>
                <a:rPr lang="en-GB" sz="1600" b="1" dirty="0" smtClean="0">
                  <a:solidFill>
                    <a:srgbClr val="6D6F71">
                      <a:lumMod val="75000"/>
                    </a:srgbClr>
                  </a:solidFill>
                </a:rPr>
                <a:t>Collectively solve challenges</a:t>
              </a:r>
              <a:endParaRPr lang="en-US" sz="1600" b="1" dirty="0">
                <a:solidFill>
                  <a:srgbClr val="6D6F71">
                    <a:lumMod val="75000"/>
                  </a:srgbClr>
                </a:solidFill>
              </a:endParaRPr>
            </a:p>
            <a:p>
              <a:pPr marL="285750" indent="-285750">
                <a:buFont typeface="Arial" panose="020B0604020202020204" pitchFamily="34" charset="0"/>
                <a:buChar char="•"/>
              </a:pPr>
              <a:r>
                <a:rPr lang="en-GB" sz="1600" dirty="0">
                  <a:solidFill>
                    <a:srgbClr val="FFFFFF">
                      <a:lumMod val="50000"/>
                    </a:srgbClr>
                  </a:solidFill>
                </a:rPr>
                <a:t>t</a:t>
              </a:r>
              <a:r>
                <a:rPr lang="en-GB" sz="1600" dirty="0" smtClean="0">
                  <a:solidFill>
                    <a:srgbClr val="FFFFFF">
                      <a:lumMod val="50000"/>
                    </a:srgbClr>
                  </a:solidFill>
                </a:rPr>
                <a:t>hrough phase </a:t>
              </a:r>
              <a:r>
                <a:rPr lang="en-GB" sz="1600" dirty="0">
                  <a:solidFill>
                    <a:srgbClr val="FFFFFF">
                      <a:lumMod val="50000"/>
                    </a:srgbClr>
                  </a:solidFill>
                </a:rPr>
                <a:t>or theme specific </a:t>
              </a:r>
              <a:r>
                <a:rPr lang="en-GB" sz="1600" dirty="0" smtClean="0">
                  <a:solidFill>
                    <a:srgbClr val="FFFFFF">
                      <a:lumMod val="50000"/>
                    </a:srgbClr>
                  </a:solidFill>
                </a:rPr>
                <a:t>forums</a:t>
              </a:r>
            </a:p>
            <a:p>
              <a:pPr marL="285750" indent="-285750">
                <a:buFont typeface="Arial" panose="020B0604020202020204" pitchFamily="34" charset="0"/>
                <a:buChar char="•"/>
              </a:pPr>
              <a:r>
                <a:rPr lang="en-GB" sz="1600" dirty="0">
                  <a:solidFill>
                    <a:srgbClr val="FFFFFF">
                      <a:lumMod val="50000"/>
                    </a:srgbClr>
                  </a:solidFill>
                </a:rPr>
                <a:t>s</a:t>
              </a:r>
              <a:r>
                <a:rPr lang="en-GB" sz="1600" dirty="0" smtClean="0">
                  <a:solidFill>
                    <a:srgbClr val="FFFFFF">
                      <a:lumMod val="50000"/>
                    </a:srgbClr>
                  </a:solidFill>
                </a:rPr>
                <a:t>hare emerging practice</a:t>
              </a:r>
            </a:p>
            <a:p>
              <a:pPr marL="285750" indent="-285750">
                <a:buFont typeface="Arial" panose="020B0604020202020204" pitchFamily="34" charset="0"/>
                <a:buChar char="•"/>
              </a:pPr>
              <a:r>
                <a:rPr lang="en-GB" sz="1600" dirty="0">
                  <a:solidFill>
                    <a:srgbClr val="FFFFFF">
                      <a:lumMod val="50000"/>
                    </a:srgbClr>
                  </a:solidFill>
                </a:rPr>
                <a:t>contribute to </a:t>
              </a:r>
              <a:r>
                <a:rPr lang="en-GB" sz="1600" dirty="0" smtClean="0">
                  <a:solidFill>
                    <a:srgbClr val="FFFFFF">
                      <a:lumMod val="50000"/>
                    </a:srgbClr>
                  </a:solidFill>
                </a:rPr>
                <a:t>research and policy</a:t>
              </a:r>
              <a:endParaRPr lang="en-US" sz="1600" dirty="0">
                <a:solidFill>
                  <a:srgbClr val="FFFFFF">
                    <a:lumMod val="50000"/>
                  </a:srgbClr>
                </a:solidFill>
              </a:endParaRPr>
            </a:p>
          </p:txBody>
        </p:sp>
        <p:sp>
          <p:nvSpPr>
            <p:cNvPr id="8" name="Rounded Rectangle 7"/>
            <p:cNvSpPr/>
            <p:nvPr/>
          </p:nvSpPr>
          <p:spPr>
            <a:xfrm>
              <a:off x="5967469" y="1266825"/>
              <a:ext cx="2839822" cy="790575"/>
            </a:xfrm>
            <a:prstGeom prst="roundRect">
              <a:avLst>
                <a:gd name="adj" fmla="val 83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Calibri" panose="020F0502020204030204" pitchFamily="34" charset="0"/>
                  <a:ea typeface="MS PGothic" pitchFamily="34" charset="-128"/>
                </a:rPr>
                <a:t>Be part of a </a:t>
              </a:r>
            </a:p>
            <a:p>
              <a:pPr algn="ctr"/>
              <a:r>
                <a:rPr lang="en-US" sz="2200" b="1" dirty="0" smtClean="0">
                  <a:solidFill>
                    <a:srgbClr val="FFFFFF"/>
                  </a:solidFill>
                  <a:latin typeface="Calibri" pitchFamily="34" charset="0"/>
                  <a:ea typeface="MS PGothic" pitchFamily="34" charset="-128"/>
                </a:rPr>
                <a:t>national</a:t>
              </a:r>
              <a:r>
                <a:rPr lang="en-US" sz="2000" dirty="0" smtClean="0">
                  <a:solidFill>
                    <a:srgbClr val="FFFFFF"/>
                  </a:solidFill>
                  <a:latin typeface="Calibri" pitchFamily="34" charset="0"/>
                  <a:ea typeface="MS PGothic" pitchFamily="34" charset="-128"/>
                </a:rPr>
                <a:t> </a:t>
              </a:r>
              <a:r>
                <a:rPr lang="en-US" dirty="0" smtClean="0">
                  <a:solidFill>
                    <a:srgbClr val="FFFFFF"/>
                  </a:solidFill>
                  <a:latin typeface="Calibri" pitchFamily="34" charset="0"/>
                  <a:ea typeface="MS PGothic" pitchFamily="34" charset="-128"/>
                </a:rPr>
                <a:t>partnership</a:t>
              </a:r>
              <a:endParaRPr lang="en-US" dirty="0">
                <a:solidFill>
                  <a:srgbClr val="FFFFFF"/>
                </a:solidFill>
                <a:latin typeface="Calibri" pitchFamily="34" charset="0"/>
                <a:ea typeface="MS PGothic" pitchFamily="34" charset="-128"/>
              </a:endParaRPr>
            </a:p>
          </p:txBody>
        </p:sp>
        <p:sp>
          <p:nvSpPr>
            <p:cNvPr id="9" name="Rounded Rectangle 8"/>
            <p:cNvSpPr/>
            <p:nvPr/>
          </p:nvSpPr>
          <p:spPr>
            <a:xfrm>
              <a:off x="375174" y="1266825"/>
              <a:ext cx="2740022" cy="790575"/>
            </a:xfrm>
            <a:prstGeom prst="roundRect">
              <a:avLst>
                <a:gd name="adj" fmla="val 83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200" b="1" dirty="0" smtClean="0">
                  <a:solidFill>
                    <a:srgbClr val="FFFFFF"/>
                  </a:solidFill>
                  <a:latin typeface="Calibri" panose="020F0502020204030204" pitchFamily="34" charset="0"/>
                </a:rPr>
                <a:t>Challenge</a:t>
              </a:r>
              <a:r>
                <a:rPr lang="en-US" sz="2400" b="1" dirty="0" smtClean="0">
                  <a:solidFill>
                    <a:srgbClr val="FFFFFF"/>
                  </a:solidFill>
                  <a:latin typeface="Calibri" panose="020F0502020204030204" pitchFamily="34" charset="0"/>
                </a:rPr>
                <a:t> </a:t>
              </a:r>
              <a:r>
                <a:rPr lang="en-US" dirty="0" smtClean="0">
                  <a:solidFill>
                    <a:srgbClr val="FFFFFF"/>
                  </a:solidFill>
                  <a:latin typeface="Calibri" panose="020F0502020204030204" pitchFamily="34" charset="0"/>
                </a:rPr>
                <a:t>and </a:t>
              </a:r>
              <a:r>
                <a:rPr lang="en-US" sz="2200" b="1" dirty="0">
                  <a:solidFill>
                    <a:srgbClr val="FFFFFF"/>
                  </a:solidFill>
                  <a:latin typeface="Calibri" panose="020F0502020204030204" pitchFamily="34" charset="0"/>
                </a:rPr>
                <a:t>s</a:t>
              </a:r>
              <a:r>
                <a:rPr lang="en-US" sz="2200" b="1" dirty="0" smtClean="0">
                  <a:solidFill>
                    <a:srgbClr val="FFFFFF"/>
                  </a:solidFill>
                  <a:latin typeface="Calibri" panose="020F0502020204030204" pitchFamily="34" charset="0"/>
                </a:rPr>
                <a:t>upport</a:t>
              </a:r>
              <a:r>
                <a:rPr lang="en-US" sz="2000" b="1" dirty="0" smtClean="0">
                  <a:solidFill>
                    <a:srgbClr val="FFFFFF"/>
                  </a:solidFill>
                  <a:latin typeface="Calibri" panose="020F0502020204030204" pitchFamily="34" charset="0"/>
                </a:rPr>
                <a:t> </a:t>
              </a:r>
              <a:r>
                <a:rPr lang="en-US" dirty="0" smtClean="0">
                  <a:solidFill>
                    <a:srgbClr val="FFFFFF"/>
                  </a:solidFill>
                  <a:latin typeface="Calibri" panose="020F0502020204030204" pitchFamily="34" charset="0"/>
                </a:rPr>
                <a:t>for your school</a:t>
              </a:r>
              <a:endParaRPr lang="en-US" dirty="0">
                <a:solidFill>
                  <a:srgbClr val="FFFFFF"/>
                </a:solidFill>
                <a:latin typeface="Calibri" panose="020F0502020204030204" pitchFamily="34" charset="0"/>
              </a:endParaRPr>
            </a:p>
          </p:txBody>
        </p:sp>
        <p:sp>
          <p:nvSpPr>
            <p:cNvPr id="10" name="Rounded Rectangle 9"/>
            <p:cNvSpPr/>
            <p:nvPr/>
          </p:nvSpPr>
          <p:spPr>
            <a:xfrm>
              <a:off x="3224456" y="1266825"/>
              <a:ext cx="2638923" cy="790575"/>
            </a:xfrm>
            <a:prstGeom prst="roundRect">
              <a:avLst>
                <a:gd name="adj" fmla="val 83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Calibri" panose="020F0502020204030204" pitchFamily="34" charset="0"/>
                </a:rPr>
                <a:t>Support for your </a:t>
              </a:r>
            </a:p>
            <a:p>
              <a:pPr algn="ctr" fontAlgn="auto">
                <a:spcBef>
                  <a:spcPts val="0"/>
                </a:spcBef>
                <a:spcAft>
                  <a:spcPts val="0"/>
                </a:spcAft>
              </a:pPr>
              <a:r>
                <a:rPr lang="en-US" sz="2200" b="1" dirty="0" smtClean="0">
                  <a:solidFill>
                    <a:srgbClr val="FFFFFF"/>
                  </a:solidFill>
                  <a:latin typeface="Calibri" panose="020F0502020204030204" pitchFamily="34" charset="0"/>
                </a:rPr>
                <a:t>local</a:t>
              </a:r>
              <a:r>
                <a:rPr lang="en-US" sz="2000" b="1" dirty="0" smtClean="0">
                  <a:solidFill>
                    <a:srgbClr val="FFFFFF"/>
                  </a:solidFill>
                  <a:latin typeface="Calibri" panose="020F0502020204030204" pitchFamily="34" charset="0"/>
                </a:rPr>
                <a:t> </a:t>
              </a:r>
              <a:r>
                <a:rPr lang="en-US" dirty="0" smtClean="0">
                  <a:solidFill>
                    <a:srgbClr val="FFFFFF"/>
                  </a:solidFill>
                  <a:latin typeface="Calibri" panose="020F0502020204030204" pitchFamily="34" charset="0"/>
                </a:rPr>
                <a:t>partnership</a:t>
              </a:r>
              <a:endParaRPr lang="en-US" dirty="0">
                <a:solidFill>
                  <a:srgbClr val="FFFFFF"/>
                </a:solidFill>
                <a:latin typeface="Calibri" panose="020F0502020204030204" pitchFamily="34" charset="0"/>
              </a:endParaRPr>
            </a:p>
          </p:txBody>
        </p:sp>
        <p:sp>
          <p:nvSpPr>
            <p:cNvPr id="4" name="Rectangle 3"/>
            <p:cNvSpPr/>
            <p:nvPr/>
          </p:nvSpPr>
          <p:spPr>
            <a:xfrm>
              <a:off x="410567" y="6058973"/>
              <a:ext cx="8273891" cy="307777"/>
            </a:xfrm>
            <a:prstGeom prst="rect">
              <a:avLst/>
            </a:prstGeom>
          </p:spPr>
          <p:txBody>
            <a:bodyPr wrap="square">
              <a:spAutoFit/>
            </a:bodyPr>
            <a:lstStyle/>
            <a:p>
              <a:r>
                <a:rPr lang="en-GB" sz="1400" dirty="0">
                  <a:solidFill>
                    <a:srgbClr val="727C84"/>
                  </a:solidFill>
                  <a:latin typeface="Arial"/>
                </a:rPr>
                <a:t>All schools contribute £7/pupil </a:t>
              </a:r>
              <a:r>
                <a:rPr lang="en-GB" sz="1400" dirty="0" smtClean="0">
                  <a:solidFill>
                    <a:srgbClr val="727C84"/>
                  </a:solidFill>
                  <a:latin typeface="Arial"/>
                </a:rPr>
                <a:t>pa </a:t>
              </a:r>
              <a:r>
                <a:rPr lang="en-GB" sz="1400" i="1" dirty="0" smtClean="0">
                  <a:solidFill>
                    <a:srgbClr val="727C84"/>
                  </a:solidFill>
                  <a:latin typeface="Arial"/>
                </a:rPr>
                <a:t>(minimum </a:t>
              </a:r>
              <a:r>
                <a:rPr lang="en-GB" sz="1400" i="1" dirty="0">
                  <a:solidFill>
                    <a:srgbClr val="727C84"/>
                  </a:solidFill>
                  <a:latin typeface="Arial"/>
                </a:rPr>
                <a:t>£2,900 and maximum £11,000</a:t>
              </a:r>
              <a:r>
                <a:rPr lang="en-GB" sz="1400" i="1" dirty="0" smtClean="0">
                  <a:solidFill>
                    <a:srgbClr val="727C84"/>
                  </a:solidFill>
                  <a:latin typeface="Arial"/>
                </a:rPr>
                <a:t>)</a:t>
              </a:r>
            </a:p>
          </p:txBody>
        </p:sp>
      </p:grpSp>
      <p:sp>
        <p:nvSpPr>
          <p:cNvPr id="11" name="Title 10"/>
          <p:cNvSpPr>
            <a:spLocks noGrp="1"/>
          </p:cNvSpPr>
          <p:nvPr>
            <p:ph type="title"/>
          </p:nvPr>
        </p:nvSpPr>
        <p:spPr>
          <a:xfrm>
            <a:off x="410567" y="381000"/>
            <a:ext cx="8501092" cy="375677"/>
          </a:xfrm>
        </p:spPr>
        <p:txBody>
          <a:bodyPr/>
          <a:lstStyle/>
          <a:p>
            <a:r>
              <a:rPr lang="en-US" dirty="0" smtClean="0"/>
              <a:t>Network of excellence</a:t>
            </a:r>
            <a:endParaRPr lang="en-US" dirty="0"/>
          </a:p>
        </p:txBody>
      </p:sp>
    </p:spTree>
    <p:extLst>
      <p:ext uri="{BB962C8B-B14F-4D97-AF65-F5344CB8AC3E}">
        <p14:creationId xmlns="" xmlns:p14="http://schemas.microsoft.com/office/powerpoint/2010/main" val="2869990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14313" indent="-214313">
              <a:buFont typeface="Arial" panose="020B0604020202020204" pitchFamily="34" charset="0"/>
              <a:buChar char="•"/>
            </a:pPr>
            <a:r>
              <a:rPr lang="en-GB" dirty="0"/>
              <a:t>Sharing of ideas and good practice</a:t>
            </a:r>
          </a:p>
          <a:p>
            <a:endParaRPr lang="en-GB" dirty="0"/>
          </a:p>
          <a:p>
            <a:pPr marL="214313" indent="-214313">
              <a:buFont typeface="Arial" panose="020B0604020202020204" pitchFamily="34" charset="0"/>
              <a:buChar char="•"/>
            </a:pPr>
            <a:r>
              <a:rPr lang="en-GB" dirty="0"/>
              <a:t>Making tacit knowledge explicit</a:t>
            </a:r>
          </a:p>
          <a:p>
            <a:endParaRPr lang="en-GB" dirty="0"/>
          </a:p>
        </p:txBody>
      </p:sp>
      <p:sp>
        <p:nvSpPr>
          <p:cNvPr id="3" name="Title 2"/>
          <p:cNvSpPr>
            <a:spLocks noGrp="1"/>
          </p:cNvSpPr>
          <p:nvPr>
            <p:ph type="title"/>
          </p:nvPr>
        </p:nvSpPr>
        <p:spPr/>
        <p:txBody>
          <a:bodyPr/>
          <a:lstStyle/>
          <a:p>
            <a:r>
              <a:rPr lang="en-GB" sz="2400" dirty="0"/>
              <a:t>The Quality Assurance Review</a:t>
            </a:r>
          </a:p>
        </p:txBody>
      </p:sp>
      <p:sp>
        <p:nvSpPr>
          <p:cNvPr id="4" name="Text Placeholder 3"/>
          <p:cNvSpPr>
            <a:spLocks noGrp="1"/>
          </p:cNvSpPr>
          <p:nvPr>
            <p:ph type="body" sz="quarter" idx="15"/>
          </p:nvPr>
        </p:nvSpPr>
        <p:spPr/>
        <p:txBody>
          <a:bodyPr/>
          <a:lstStyle/>
          <a:p>
            <a:endParaRPr lang="en-GB"/>
          </a:p>
        </p:txBody>
      </p:sp>
      <p:sp>
        <p:nvSpPr>
          <p:cNvPr id="5" name="Slide Number Placeholder 4"/>
          <p:cNvSpPr>
            <a:spLocks noGrp="1"/>
          </p:cNvSpPr>
          <p:nvPr>
            <p:ph type="sldNum" sz="quarter" idx="16"/>
          </p:nvPr>
        </p:nvSpPr>
        <p:spPr/>
        <p:txBody>
          <a:bodyPr/>
          <a:lstStyle/>
          <a:p>
            <a:fld id="{2A75E571-CFDC-0748-B0CE-03EEF9EE8896}" type="slidenum">
              <a:rPr lang="en-US" smtClean="0">
                <a:solidFill>
                  <a:srgbClr val="FFFFFF"/>
                </a:solidFill>
              </a:rPr>
              <a:pPr/>
              <a:t>18</a:t>
            </a:fld>
            <a:endParaRPr lang="en-US" dirty="0">
              <a:solidFill>
                <a:srgbClr val="FFFFFF"/>
              </a:solidFill>
            </a:endParaRPr>
          </a:p>
        </p:txBody>
      </p:sp>
      <p:sp>
        <p:nvSpPr>
          <p:cNvPr id="6" name="Content Placeholder 5"/>
          <p:cNvSpPr>
            <a:spLocks noGrp="1"/>
          </p:cNvSpPr>
          <p:nvPr>
            <p:ph sz="quarter" idx="17"/>
          </p:nvPr>
        </p:nvSpPr>
        <p:spPr/>
        <p:txBody>
          <a:bodyPr/>
          <a:lstStyle/>
          <a:p>
            <a:pPr marL="214313" indent="-214313">
              <a:buFont typeface="Arial" panose="020B0604020202020204" pitchFamily="34" charset="0"/>
              <a:buChar char="•"/>
            </a:pPr>
            <a:r>
              <a:rPr lang="en-GB" dirty="0"/>
              <a:t>Over </a:t>
            </a:r>
            <a:r>
              <a:rPr lang="en-GB" b="1" dirty="0"/>
              <a:t>700</a:t>
            </a:r>
            <a:r>
              <a:rPr lang="en-GB" dirty="0"/>
              <a:t> reviews have happened across the country</a:t>
            </a:r>
          </a:p>
          <a:p>
            <a:endParaRPr lang="en-GB" dirty="0"/>
          </a:p>
          <a:p>
            <a:pPr marL="214313" indent="-214313">
              <a:buFont typeface="Arial" panose="020B0604020202020204" pitchFamily="34" charset="0"/>
              <a:buChar char="•"/>
            </a:pPr>
            <a:r>
              <a:rPr lang="en-GB" dirty="0"/>
              <a:t>Trained over </a:t>
            </a:r>
            <a:r>
              <a:rPr lang="en-GB" b="1" dirty="0"/>
              <a:t>1600</a:t>
            </a:r>
            <a:r>
              <a:rPr lang="en-GB" dirty="0"/>
              <a:t> senior leaders as reviewers</a:t>
            </a:r>
          </a:p>
          <a:p>
            <a:endParaRPr lang="en-GB" dirty="0"/>
          </a:p>
          <a:p>
            <a:pPr marL="214313" indent="-214313">
              <a:buFont typeface="Arial" panose="020B0604020202020204" pitchFamily="34" charset="0"/>
              <a:buChar char="•"/>
            </a:pPr>
            <a:r>
              <a:rPr lang="en-GB" dirty="0"/>
              <a:t>Senior Leaders rate the quality of CPD at </a:t>
            </a:r>
            <a:r>
              <a:rPr lang="en-GB" b="1" dirty="0"/>
              <a:t>9 out of 10</a:t>
            </a:r>
          </a:p>
          <a:p>
            <a:endParaRPr lang="en-GB" dirty="0"/>
          </a:p>
        </p:txBody>
      </p:sp>
      <p:pic>
        <p:nvPicPr>
          <p:cNvPr id="8" name="Picture 7"/>
          <p:cNvPicPr>
            <a:picLocks noChangeAspect="1"/>
          </p:cNvPicPr>
          <p:nvPr/>
        </p:nvPicPr>
        <p:blipFill>
          <a:blip r:embed="rId2" cstate="print"/>
          <a:stretch>
            <a:fillRect/>
          </a:stretch>
        </p:blipFill>
        <p:spPr>
          <a:xfrm>
            <a:off x="258867" y="2438400"/>
            <a:ext cx="4140680" cy="3448057"/>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24400" y="3908037"/>
            <a:ext cx="3624941" cy="2417836"/>
          </a:xfrm>
          <a:prstGeom prst="rect">
            <a:avLst/>
          </a:prstGeom>
        </p:spPr>
      </p:pic>
    </p:spTree>
    <p:extLst>
      <p:ext uri="{BB962C8B-B14F-4D97-AF65-F5344CB8AC3E}">
        <p14:creationId xmlns="" xmlns:p14="http://schemas.microsoft.com/office/powerpoint/2010/main" val="2174436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b="20004"/>
          <a:stretch/>
        </p:blipFill>
        <p:spPr>
          <a:xfrm>
            <a:off x="1600200" y="0"/>
            <a:ext cx="6060432" cy="6464121"/>
          </a:xfrm>
          <a:prstGeom prst="rect">
            <a:avLst/>
          </a:prstGeom>
        </p:spPr>
      </p:pic>
      <p:sp>
        <p:nvSpPr>
          <p:cNvPr id="3" name="TextBox 2"/>
          <p:cNvSpPr txBox="1"/>
          <p:nvPr/>
        </p:nvSpPr>
        <p:spPr>
          <a:xfrm>
            <a:off x="3830316" y="762000"/>
            <a:ext cx="1600200" cy="1877437"/>
          </a:xfrm>
          <a:prstGeom prst="rect">
            <a:avLst/>
          </a:prstGeom>
          <a:noFill/>
        </p:spPr>
        <p:txBody>
          <a:bodyPr wrap="square" rtlCol="0">
            <a:spAutoFit/>
          </a:bodyPr>
          <a:lstStyle/>
          <a:p>
            <a:pPr algn="ctr"/>
            <a:r>
              <a:rPr lang="en-US" sz="2200" dirty="0">
                <a:solidFill>
                  <a:schemeClr val="bg1"/>
                </a:solidFill>
              </a:rPr>
              <a:t>Network of Excellence</a:t>
            </a:r>
          </a:p>
          <a:p>
            <a:pPr algn="ctr"/>
            <a:endParaRPr lang="en-US" dirty="0">
              <a:solidFill>
                <a:schemeClr val="bg1"/>
              </a:solidFill>
            </a:endParaRPr>
          </a:p>
          <a:p>
            <a:pPr algn="ctr"/>
            <a:r>
              <a:rPr lang="en-US" dirty="0">
                <a:solidFill>
                  <a:schemeClr val="bg1"/>
                </a:solidFill>
              </a:rPr>
              <a:t>300+ schools</a:t>
            </a:r>
          </a:p>
          <a:p>
            <a:pPr algn="ctr"/>
            <a:r>
              <a:rPr lang="en-US" dirty="0">
                <a:solidFill>
                  <a:schemeClr val="bg1"/>
                </a:solidFill>
              </a:rPr>
              <a:t>34 hubs</a:t>
            </a:r>
          </a:p>
          <a:p>
            <a:endParaRPr lang="en-GB" dirty="0"/>
          </a:p>
        </p:txBody>
      </p:sp>
      <p:sp>
        <p:nvSpPr>
          <p:cNvPr id="15" name="TextBox 14"/>
          <p:cNvSpPr txBox="1"/>
          <p:nvPr/>
        </p:nvSpPr>
        <p:spPr>
          <a:xfrm>
            <a:off x="4211316" y="5029200"/>
            <a:ext cx="838200" cy="800219"/>
          </a:xfrm>
          <a:prstGeom prst="rect">
            <a:avLst/>
          </a:prstGeom>
          <a:noFill/>
        </p:spPr>
        <p:txBody>
          <a:bodyPr wrap="square" rtlCol="0">
            <a:spAutoFit/>
          </a:bodyPr>
          <a:lstStyle/>
          <a:p>
            <a:pPr algn="ctr"/>
            <a:r>
              <a:rPr lang="en-GB" sz="2800" dirty="0">
                <a:solidFill>
                  <a:schemeClr val="bg1"/>
                </a:solidFill>
              </a:rPr>
              <a:t>?</a:t>
            </a:r>
          </a:p>
          <a:p>
            <a:endParaRPr lang="en-GB" dirty="0"/>
          </a:p>
        </p:txBody>
      </p:sp>
      <p:sp>
        <p:nvSpPr>
          <p:cNvPr id="16" name="TextBox 15"/>
          <p:cNvSpPr txBox="1"/>
          <p:nvPr/>
        </p:nvSpPr>
        <p:spPr>
          <a:xfrm>
            <a:off x="3878574" y="3232060"/>
            <a:ext cx="1503684" cy="769441"/>
          </a:xfrm>
          <a:prstGeom prst="rect">
            <a:avLst/>
          </a:prstGeom>
          <a:noFill/>
        </p:spPr>
        <p:txBody>
          <a:bodyPr wrap="square" rtlCol="0">
            <a:spAutoFit/>
          </a:bodyPr>
          <a:lstStyle/>
          <a:p>
            <a:pPr algn="ctr"/>
            <a:r>
              <a:rPr lang="en-GB" sz="2200" dirty="0">
                <a:solidFill>
                  <a:schemeClr val="bg1"/>
                </a:solidFill>
              </a:rPr>
              <a:t>Challenge Partners</a:t>
            </a:r>
          </a:p>
        </p:txBody>
      </p:sp>
      <p:sp>
        <p:nvSpPr>
          <p:cNvPr id="17" name="TextBox 16"/>
          <p:cNvSpPr txBox="1"/>
          <p:nvPr/>
        </p:nvSpPr>
        <p:spPr>
          <a:xfrm>
            <a:off x="5707374" y="3828871"/>
            <a:ext cx="1295400" cy="1600438"/>
          </a:xfrm>
          <a:prstGeom prst="rect">
            <a:avLst/>
          </a:prstGeom>
          <a:noFill/>
        </p:spPr>
        <p:txBody>
          <a:bodyPr wrap="square" rtlCol="0">
            <a:spAutoFit/>
          </a:bodyPr>
          <a:lstStyle/>
          <a:p>
            <a:pPr algn="ctr"/>
            <a:r>
              <a:rPr lang="en-US" sz="2200" dirty="0">
                <a:solidFill>
                  <a:schemeClr val="bg1"/>
                </a:solidFill>
              </a:rPr>
              <a:t>Challenge </a:t>
            </a:r>
          </a:p>
          <a:p>
            <a:pPr algn="ctr"/>
            <a:r>
              <a:rPr lang="en-US" sz="2200" dirty="0">
                <a:solidFill>
                  <a:schemeClr val="bg1"/>
                </a:solidFill>
              </a:rPr>
              <a:t>the Gap</a:t>
            </a:r>
            <a:endParaRPr lang="en-US" dirty="0">
              <a:solidFill>
                <a:schemeClr val="bg1"/>
              </a:solidFill>
            </a:endParaRPr>
          </a:p>
          <a:p>
            <a:pPr algn="ctr"/>
            <a:r>
              <a:rPr lang="en-US" dirty="0">
                <a:solidFill>
                  <a:schemeClr val="bg1"/>
                </a:solidFill>
              </a:rPr>
              <a:t>60 schools</a:t>
            </a:r>
          </a:p>
          <a:p>
            <a:pPr algn="ctr"/>
            <a:r>
              <a:rPr lang="en-US" dirty="0">
                <a:solidFill>
                  <a:schemeClr val="bg1"/>
                </a:solidFill>
              </a:rPr>
              <a:t>8 clusters </a:t>
            </a:r>
          </a:p>
          <a:p>
            <a:endParaRPr lang="en-GB" dirty="0"/>
          </a:p>
        </p:txBody>
      </p:sp>
      <p:sp>
        <p:nvSpPr>
          <p:cNvPr id="20" name="TextBox 19"/>
          <p:cNvSpPr txBox="1"/>
          <p:nvPr/>
        </p:nvSpPr>
        <p:spPr>
          <a:xfrm>
            <a:off x="2095424" y="3850800"/>
            <a:ext cx="1468116" cy="1261884"/>
          </a:xfrm>
          <a:prstGeom prst="rect">
            <a:avLst/>
          </a:prstGeom>
          <a:noFill/>
        </p:spPr>
        <p:txBody>
          <a:bodyPr wrap="square" rtlCol="0">
            <a:spAutoFit/>
          </a:bodyPr>
          <a:lstStyle/>
          <a:p>
            <a:pPr algn="ctr"/>
            <a:r>
              <a:rPr lang="en-US" sz="2200" dirty="0">
                <a:solidFill>
                  <a:schemeClr val="bg1"/>
                </a:solidFill>
              </a:rPr>
              <a:t>EAL (EEF)</a:t>
            </a:r>
          </a:p>
          <a:p>
            <a:pPr algn="ctr"/>
            <a:r>
              <a:rPr lang="en-US" dirty="0">
                <a:solidFill>
                  <a:schemeClr val="bg1"/>
                </a:solidFill>
              </a:rPr>
              <a:t>48 schools</a:t>
            </a:r>
          </a:p>
          <a:p>
            <a:pPr algn="ctr"/>
            <a:r>
              <a:rPr lang="en-US" dirty="0">
                <a:solidFill>
                  <a:schemeClr val="bg1"/>
                </a:solidFill>
              </a:rPr>
              <a:t>12 clusters</a:t>
            </a:r>
          </a:p>
          <a:p>
            <a:endParaRPr lang="en-GB" dirty="0"/>
          </a:p>
        </p:txBody>
      </p:sp>
      <p:sp>
        <p:nvSpPr>
          <p:cNvPr id="21" name="TextBox 20"/>
          <p:cNvSpPr txBox="1"/>
          <p:nvPr/>
        </p:nvSpPr>
        <p:spPr>
          <a:xfrm>
            <a:off x="6351854" y="297115"/>
            <a:ext cx="2743200" cy="461665"/>
          </a:xfrm>
          <a:prstGeom prst="rect">
            <a:avLst/>
          </a:prstGeom>
          <a:noFill/>
        </p:spPr>
        <p:txBody>
          <a:bodyPr wrap="square" rtlCol="0">
            <a:spAutoFit/>
          </a:bodyPr>
          <a:lstStyle/>
          <a:p>
            <a:r>
              <a:rPr lang="en-GB" sz="2400" dirty="0" smtClean="0"/>
              <a:t>300,000+ students</a:t>
            </a:r>
            <a:endParaRPr lang="en-GB" sz="2400" dirty="0"/>
          </a:p>
        </p:txBody>
      </p:sp>
    </p:spTree>
    <p:extLst>
      <p:ext uri="{BB962C8B-B14F-4D97-AF65-F5344CB8AC3E}">
        <p14:creationId xmlns="" xmlns:p14="http://schemas.microsoft.com/office/powerpoint/2010/main" val="1833594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509954"/>
            <a:ext cx="7772400" cy="1090246"/>
          </a:xfrm>
          <a:prstGeom prst="roundRect">
            <a:avLst/>
          </a:prstGeom>
          <a:solidFill>
            <a:schemeClr val="tx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itle 1"/>
          <p:cNvSpPr txBox="1">
            <a:spLocks/>
          </p:cNvSpPr>
          <p:nvPr/>
        </p:nvSpPr>
        <p:spPr>
          <a:xfrm>
            <a:off x="338938" y="738554"/>
            <a:ext cx="6823862" cy="609600"/>
          </a:xfrm>
          <a:prstGeom prst="rect">
            <a:avLst/>
          </a:prstGeom>
        </p:spPr>
        <p:txBody>
          <a:bodyPr lIns="0" tIns="0" rIns="0" bIns="0"/>
          <a:lstStyle>
            <a:lvl1pPr algn="l" defTabSz="914400" rtl="0" eaLnBrk="1" latinLnBrk="0" hangingPunct="1">
              <a:spcBef>
                <a:spcPct val="0"/>
              </a:spcBef>
              <a:buNone/>
              <a:defRPr sz="2200" b="0" i="0" kern="1200">
                <a:solidFill>
                  <a:schemeClr val="bg2"/>
                </a:solidFill>
                <a:latin typeface="Arial"/>
                <a:ea typeface="+mj-ea"/>
                <a:cs typeface="Arial"/>
              </a:defRPr>
            </a:lvl1pPr>
          </a:lstStyle>
          <a:p>
            <a:r>
              <a:rPr lang="en-US" sz="3600" b="1" dirty="0" smtClean="0">
                <a:solidFill>
                  <a:srgbClr val="FFFFFF"/>
                </a:solidFill>
              </a:rPr>
              <a:t>What are we trying to achieve?</a:t>
            </a:r>
            <a:endParaRPr lang="en-US" sz="3600" b="1" dirty="0">
              <a:solidFill>
                <a:srgbClr val="FFFFFF"/>
              </a:solidFill>
            </a:endParaRPr>
          </a:p>
        </p:txBody>
      </p:sp>
    </p:spTree>
    <p:extLst>
      <p:ext uri="{BB962C8B-B14F-4D97-AF65-F5344CB8AC3E}">
        <p14:creationId xmlns="" xmlns:p14="http://schemas.microsoft.com/office/powerpoint/2010/main" val="4136292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Our Approach</a:t>
            </a:r>
            <a:endParaRPr lang="en-US" dirty="0"/>
          </a:p>
        </p:txBody>
      </p:sp>
      <p:sp>
        <p:nvSpPr>
          <p:cNvPr id="13" name="Text Placeholder 12"/>
          <p:cNvSpPr>
            <a:spLocks noGrp="1"/>
          </p:cNvSpPr>
          <p:nvPr>
            <p:ph type="body" sz="quarter" idx="15"/>
          </p:nvPr>
        </p:nvSpPr>
        <p:spPr>
          <a:xfrm>
            <a:off x="784887" y="1645660"/>
            <a:ext cx="7848600" cy="381000"/>
          </a:xfrm>
        </p:spPr>
        <p:txBody>
          <a:bodyPr/>
          <a:lstStyle/>
          <a:p>
            <a:pPr algn="ctr"/>
            <a:r>
              <a:rPr lang="en-US" sz="2400" b="1" dirty="0" smtClean="0"/>
              <a:t>The School Journey</a:t>
            </a:r>
            <a:endParaRPr lang="en-US" sz="2400" b="1" dirty="0"/>
          </a:p>
        </p:txBody>
      </p:sp>
      <p:pic>
        <p:nvPicPr>
          <p:cNvPr id="8" name="Picture 7"/>
          <p:cNvPicPr>
            <a:picLocks noChangeAspect="1"/>
          </p:cNvPicPr>
          <p:nvPr/>
        </p:nvPicPr>
        <p:blipFill>
          <a:blip r:embed="rId3" cstate="print">
            <a:duotone>
              <a:prstClr val="black"/>
              <a:schemeClr val="tx2">
                <a:tint val="45000"/>
                <a:satMod val="400000"/>
              </a:schemeClr>
            </a:duotone>
            <a:extLst>
              <a:ext uri="{BEBA8EAE-BF5A-486C-A8C5-ECC9F3942E4B}">
                <a14:imgProps xmlns="" xmlns:a14="http://schemas.microsoft.com/office/drawing/2010/main">
                  <a14:imgLayer r:embed="rId4">
                    <a14:imgEffect>
                      <a14:colorTemperature colorTemp="5300"/>
                    </a14:imgEffect>
                  </a14:imgLayer>
                </a14:imgProps>
              </a:ext>
              <a:ext uri="{28A0092B-C50C-407E-A947-70E740481C1C}">
                <a14:useLocalDpi xmlns="" xmlns:a14="http://schemas.microsoft.com/office/drawing/2010/main" val="0"/>
              </a:ext>
            </a:extLst>
          </a:blip>
          <a:stretch>
            <a:fillRect/>
          </a:stretch>
        </p:blipFill>
        <p:spPr>
          <a:xfrm>
            <a:off x="6989360" y="304800"/>
            <a:ext cx="1905000" cy="740019"/>
          </a:xfrm>
          <a:prstGeom prst="rect">
            <a:avLst/>
          </a:prstGeom>
        </p:spPr>
      </p:pic>
      <p:grpSp>
        <p:nvGrpSpPr>
          <p:cNvPr id="9" name="Group 8"/>
          <p:cNvGrpSpPr/>
          <p:nvPr/>
        </p:nvGrpSpPr>
        <p:grpSpPr>
          <a:xfrm>
            <a:off x="376251" y="2209800"/>
            <a:ext cx="8257236" cy="3447603"/>
            <a:chOff x="376251" y="2717701"/>
            <a:chExt cx="8257236" cy="3447603"/>
          </a:xfrm>
        </p:grpSpPr>
        <p:sp>
          <p:nvSpPr>
            <p:cNvPr id="10" name="Oval 9"/>
            <p:cNvSpPr>
              <a:spLocks noChangeAspect="1" noChangeArrowheads="1"/>
            </p:cNvSpPr>
            <p:nvPr/>
          </p:nvSpPr>
          <p:spPr bwMode="auto">
            <a:xfrm>
              <a:off x="376251" y="2717701"/>
              <a:ext cx="3447603" cy="3447603"/>
            </a:xfrm>
            <a:prstGeom prst="ellipse">
              <a:avLst/>
            </a:prstGeom>
            <a:solidFill>
              <a:srgbClr val="9BBB59">
                <a:lumMod val="40000"/>
                <a:lumOff val="60000"/>
              </a:srgbClr>
            </a:solidFill>
            <a:ln w="9525">
              <a:solidFill>
                <a:srgbClr val="98B954"/>
              </a:solidFill>
              <a:round/>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kern="0">
                <a:solidFill>
                  <a:srgbClr val="4BACC6">
                    <a:lumMod val="50000"/>
                  </a:srgbClr>
                </a:solidFill>
                <a:latin typeface="Calibri"/>
              </a:endParaRPr>
            </a:p>
          </p:txBody>
        </p:sp>
        <p:grpSp>
          <p:nvGrpSpPr>
            <p:cNvPr id="11" name="Group 10"/>
            <p:cNvGrpSpPr/>
            <p:nvPr/>
          </p:nvGrpSpPr>
          <p:grpSpPr>
            <a:xfrm>
              <a:off x="2668713" y="2799657"/>
              <a:ext cx="4818399" cy="893762"/>
              <a:chOff x="3150838" y="1738713"/>
              <a:chExt cx="4105275" cy="893762"/>
            </a:xfrm>
          </p:grpSpPr>
          <p:sp>
            <p:nvSpPr>
              <p:cNvPr id="33" name="Right Arrow 32"/>
              <p:cNvSpPr>
                <a:spLocks noChangeArrowheads="1"/>
              </p:cNvSpPr>
              <p:nvPr/>
            </p:nvSpPr>
            <p:spPr bwMode="auto">
              <a:xfrm>
                <a:off x="3150838" y="1738713"/>
                <a:ext cx="4105275" cy="893762"/>
              </a:xfrm>
              <a:prstGeom prst="rightArrow">
                <a:avLst>
                  <a:gd name="adj1" fmla="val 50000"/>
                  <a:gd name="adj2" fmla="val 49994"/>
                </a:avLst>
              </a:prstGeom>
              <a:solidFill>
                <a:srgbClr val="4BACC6">
                  <a:lumMod val="75000"/>
                </a:srgbClr>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lang="en-GB" kern="0">
                  <a:solidFill>
                    <a:prstClr val="white"/>
                  </a:solidFill>
                  <a:latin typeface="Calibri"/>
                </a:endParaRPr>
              </a:p>
            </p:txBody>
          </p:sp>
          <p:sp>
            <p:nvSpPr>
              <p:cNvPr id="34" name="Content Placeholder 2"/>
              <p:cNvSpPr txBox="1">
                <a:spLocks/>
              </p:cNvSpPr>
              <p:nvPr/>
            </p:nvSpPr>
            <p:spPr bwMode="auto">
              <a:xfrm>
                <a:off x="3317526" y="1889525"/>
                <a:ext cx="3771900" cy="592137"/>
              </a:xfrm>
              <a:prstGeom prst="rect">
                <a:avLst/>
              </a:prstGeom>
              <a:noFill/>
              <a:ln>
                <a:noFill/>
              </a:ln>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fontAlgn="auto">
                  <a:spcBef>
                    <a:spcPts val="0"/>
                  </a:spcBef>
                  <a:spcAft>
                    <a:spcPts val="0"/>
                  </a:spcAft>
                  <a:buFont typeface="Arial" charset="0"/>
                  <a:buNone/>
                  <a:defRPr/>
                </a:pPr>
                <a:r>
                  <a:rPr lang="en-GB" sz="2400" kern="0" dirty="0" smtClean="0">
                    <a:solidFill>
                      <a:prstClr val="white"/>
                    </a:solidFill>
                  </a:rPr>
                  <a:t>Environment for success</a:t>
                </a:r>
                <a:endParaRPr lang="en-GB" kern="0" dirty="0" smtClean="0">
                  <a:solidFill>
                    <a:prstClr val="white"/>
                  </a:solidFill>
                </a:endParaRPr>
              </a:p>
            </p:txBody>
          </p:sp>
        </p:grpSp>
        <p:grpSp>
          <p:nvGrpSpPr>
            <p:cNvPr id="12" name="Group 11"/>
            <p:cNvGrpSpPr/>
            <p:nvPr/>
          </p:nvGrpSpPr>
          <p:grpSpPr>
            <a:xfrm>
              <a:off x="2700463" y="5157557"/>
              <a:ext cx="4781134" cy="893762"/>
              <a:chOff x="2668713" y="5143988"/>
              <a:chExt cx="4073525" cy="893762"/>
            </a:xfrm>
          </p:grpSpPr>
          <p:sp>
            <p:nvSpPr>
              <p:cNvPr id="31" name="Right Arrow 30"/>
              <p:cNvSpPr>
                <a:spLocks noChangeArrowheads="1"/>
              </p:cNvSpPr>
              <p:nvPr/>
            </p:nvSpPr>
            <p:spPr bwMode="auto">
              <a:xfrm>
                <a:off x="2668713" y="5143988"/>
                <a:ext cx="4073525" cy="893762"/>
              </a:xfrm>
              <a:prstGeom prst="rightArrow">
                <a:avLst>
                  <a:gd name="adj1" fmla="val 50000"/>
                  <a:gd name="adj2" fmla="val 50008"/>
                </a:avLst>
              </a:prstGeom>
              <a:solidFill>
                <a:srgbClr val="4BACC6">
                  <a:lumMod val="75000"/>
                </a:srgbClr>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lang="en-GB" kern="0">
                  <a:solidFill>
                    <a:prstClr val="white"/>
                  </a:solidFill>
                  <a:latin typeface="Calibri"/>
                </a:endParaRPr>
              </a:p>
            </p:txBody>
          </p:sp>
          <p:sp>
            <p:nvSpPr>
              <p:cNvPr id="32" name="Content Placeholder 2"/>
              <p:cNvSpPr txBox="1">
                <a:spLocks/>
              </p:cNvSpPr>
              <p:nvPr/>
            </p:nvSpPr>
            <p:spPr bwMode="auto">
              <a:xfrm>
                <a:off x="2881438" y="5328050"/>
                <a:ext cx="3713163" cy="593725"/>
              </a:xfrm>
              <a:prstGeom prst="rect">
                <a:avLst/>
              </a:prstGeom>
              <a:noFill/>
              <a:ln>
                <a:noFill/>
              </a:ln>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fontAlgn="auto">
                  <a:spcBef>
                    <a:spcPts val="0"/>
                  </a:spcBef>
                  <a:spcAft>
                    <a:spcPts val="0"/>
                  </a:spcAft>
                  <a:buFont typeface="Arial" charset="0"/>
                  <a:buNone/>
                  <a:defRPr/>
                </a:pPr>
                <a:r>
                  <a:rPr lang="en-GB" sz="2400" kern="0" dirty="0" smtClean="0">
                    <a:solidFill>
                      <a:prstClr val="white"/>
                    </a:solidFill>
                  </a:rPr>
                  <a:t>Effective interventions</a:t>
                </a:r>
                <a:endParaRPr lang="en-GB" kern="0" dirty="0" smtClean="0">
                  <a:solidFill>
                    <a:prstClr val="white"/>
                  </a:solidFill>
                </a:endParaRPr>
              </a:p>
            </p:txBody>
          </p:sp>
        </p:grpSp>
        <p:grpSp>
          <p:nvGrpSpPr>
            <p:cNvPr id="15" name="Group 14"/>
            <p:cNvGrpSpPr/>
            <p:nvPr/>
          </p:nvGrpSpPr>
          <p:grpSpPr>
            <a:xfrm>
              <a:off x="1778937" y="3952919"/>
              <a:ext cx="5708175" cy="893763"/>
              <a:chOff x="1778937" y="3581842"/>
              <a:chExt cx="5708175" cy="893763"/>
            </a:xfrm>
          </p:grpSpPr>
          <p:sp>
            <p:nvSpPr>
              <p:cNvPr id="29" name="Right Arrow 28"/>
              <p:cNvSpPr>
                <a:spLocks noChangeArrowheads="1"/>
              </p:cNvSpPr>
              <p:nvPr/>
            </p:nvSpPr>
            <p:spPr bwMode="auto">
              <a:xfrm>
                <a:off x="1778937" y="3581842"/>
                <a:ext cx="5708175" cy="893763"/>
              </a:xfrm>
              <a:prstGeom prst="rightArrow">
                <a:avLst>
                  <a:gd name="adj1" fmla="val 50000"/>
                  <a:gd name="adj2" fmla="val 49979"/>
                </a:avLst>
              </a:prstGeom>
              <a:solidFill>
                <a:srgbClr val="4BACC6">
                  <a:lumMod val="75000"/>
                </a:srgbClr>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lang="en-GB" kern="0">
                  <a:solidFill>
                    <a:prstClr val="white"/>
                  </a:solidFill>
                  <a:latin typeface="Calibri"/>
                </a:endParaRPr>
              </a:p>
            </p:txBody>
          </p:sp>
          <p:sp>
            <p:nvSpPr>
              <p:cNvPr id="30" name="Content Placeholder 2"/>
              <p:cNvSpPr txBox="1">
                <a:spLocks/>
              </p:cNvSpPr>
              <p:nvPr/>
            </p:nvSpPr>
            <p:spPr bwMode="auto">
              <a:xfrm>
                <a:off x="2947565" y="3765242"/>
                <a:ext cx="3070390" cy="592138"/>
              </a:xfrm>
              <a:prstGeom prst="rect">
                <a:avLst/>
              </a:prstGeom>
              <a:noFill/>
              <a:ln>
                <a:noFill/>
              </a:ln>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fontAlgn="auto">
                  <a:spcBef>
                    <a:spcPts val="0"/>
                  </a:spcBef>
                  <a:spcAft>
                    <a:spcPts val="0"/>
                  </a:spcAft>
                  <a:buFont typeface="Arial" charset="0"/>
                  <a:buNone/>
                  <a:defRPr/>
                </a:pPr>
                <a:r>
                  <a:rPr lang="en-GB" sz="2400" kern="0" dirty="0" smtClean="0">
                    <a:solidFill>
                      <a:prstClr val="white"/>
                    </a:solidFill>
                  </a:rPr>
                  <a:t>Effective pedagogy</a:t>
                </a:r>
                <a:endParaRPr lang="en-GB" kern="0" dirty="0" smtClean="0">
                  <a:solidFill>
                    <a:prstClr val="white"/>
                  </a:solidFill>
                </a:endParaRPr>
              </a:p>
            </p:txBody>
          </p:sp>
        </p:grpSp>
        <p:sp>
          <p:nvSpPr>
            <p:cNvPr id="16" name="TextBox 15"/>
            <p:cNvSpPr txBox="1"/>
            <p:nvPr/>
          </p:nvSpPr>
          <p:spPr>
            <a:xfrm>
              <a:off x="7631096" y="2817107"/>
              <a:ext cx="1002391" cy="3209925"/>
            </a:xfrm>
            <a:prstGeom prst="rect">
              <a:avLst/>
            </a:prstGeom>
            <a:solidFill>
              <a:srgbClr val="9BBB59"/>
            </a:solidFill>
            <a:ln w="9525">
              <a:solidFill>
                <a:srgbClr val="4A7EBB"/>
              </a:solidFill>
              <a:round/>
              <a:headEnd/>
              <a:tailEnd/>
            </a:ln>
            <a:effectLst>
              <a:outerShdw blurRad="40000" dist="23000" dir="5400000" rotWithShape="0">
                <a:srgbClr val="808080">
                  <a:alpha val="34999"/>
                </a:srgbClr>
              </a:outerShdw>
            </a:effectLst>
          </p:spPr>
          <p:txBody>
            <a:bodyPr vert="vert" anchor="ctr"/>
            <a:lstStyle>
              <a:defPPr>
                <a:defRPr lang="en-US"/>
              </a:defPPr>
              <a:lvl1pPr algn="ctr">
                <a:defRPr>
                  <a:solidFill>
                    <a:schemeClr val="bg1"/>
                  </a:solidFill>
                  <a:latin typeface="+mn-lt"/>
                  <a:ea typeface="+mn-ea"/>
                </a:defRPr>
              </a:lvl1pPr>
            </a:lstStyle>
            <a:p>
              <a:pPr defTabSz="457200" fontAlgn="auto">
                <a:spcBef>
                  <a:spcPts val="0"/>
                </a:spcBef>
                <a:spcAft>
                  <a:spcPts val="0"/>
                </a:spcAft>
                <a:defRPr/>
              </a:pPr>
              <a:r>
                <a:rPr lang="en-GB" sz="2800" kern="0" dirty="0">
                  <a:solidFill>
                    <a:prstClr val="white"/>
                  </a:solidFill>
                  <a:latin typeface="Calibri"/>
                </a:rPr>
                <a:t>High attainment</a:t>
              </a:r>
            </a:p>
            <a:p>
              <a:pPr defTabSz="457200" fontAlgn="auto">
                <a:spcBef>
                  <a:spcPts val="0"/>
                </a:spcBef>
                <a:spcAft>
                  <a:spcPts val="0"/>
                </a:spcAft>
                <a:defRPr/>
              </a:pPr>
              <a:r>
                <a:rPr lang="en-GB" sz="2800" kern="0" dirty="0">
                  <a:solidFill>
                    <a:prstClr val="white"/>
                  </a:solidFill>
                  <a:latin typeface="Calibri"/>
                </a:rPr>
                <a:t>Successful learners</a:t>
              </a:r>
            </a:p>
          </p:txBody>
        </p:sp>
        <p:sp>
          <p:nvSpPr>
            <p:cNvPr id="17" name="Oval 16"/>
            <p:cNvSpPr>
              <a:spLocks noChangeArrowheads="1"/>
            </p:cNvSpPr>
            <p:nvPr/>
          </p:nvSpPr>
          <p:spPr bwMode="auto">
            <a:xfrm>
              <a:off x="376252" y="3512261"/>
              <a:ext cx="1872000" cy="1872000"/>
            </a:xfrm>
            <a:prstGeom prst="ellipse">
              <a:avLst/>
            </a:prstGeom>
            <a:solidFill>
              <a:srgbClr val="9BBB59">
                <a:lumMod val="60000"/>
                <a:lumOff val="40000"/>
              </a:srgbClr>
            </a:solidFill>
            <a:ln w="9525">
              <a:solidFill>
                <a:srgbClr val="98B954"/>
              </a:solidFill>
              <a:round/>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kern="0">
                <a:solidFill>
                  <a:srgbClr val="4BACC6">
                    <a:lumMod val="50000"/>
                  </a:srgbClr>
                </a:solidFill>
                <a:latin typeface="Calibri"/>
              </a:endParaRPr>
            </a:p>
          </p:txBody>
        </p:sp>
        <p:sp>
          <p:nvSpPr>
            <p:cNvPr id="18" name="Oval 17"/>
            <p:cNvSpPr>
              <a:spLocks noChangeArrowheads="1"/>
            </p:cNvSpPr>
            <p:nvPr/>
          </p:nvSpPr>
          <p:spPr bwMode="auto">
            <a:xfrm>
              <a:off x="376252" y="4044079"/>
              <a:ext cx="736364" cy="736364"/>
            </a:xfrm>
            <a:prstGeom prst="ellipse">
              <a:avLst/>
            </a:prstGeom>
            <a:solidFill>
              <a:srgbClr val="9BBB59"/>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kern="0">
                <a:solidFill>
                  <a:prstClr val="white"/>
                </a:solidFill>
                <a:latin typeface="Calibri"/>
              </a:endParaRPr>
            </a:p>
          </p:txBody>
        </p:sp>
        <p:sp>
          <p:nvSpPr>
            <p:cNvPr id="19" name="TextBox 9"/>
            <p:cNvSpPr txBox="1">
              <a:spLocks noChangeArrowheads="1"/>
            </p:cNvSpPr>
            <p:nvPr/>
          </p:nvSpPr>
          <p:spPr bwMode="auto">
            <a:xfrm>
              <a:off x="528858" y="3224013"/>
              <a:ext cx="116751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eaLnBrk="1" fontAlgn="auto" hangingPunct="1">
                <a:spcBef>
                  <a:spcPts val="0"/>
                </a:spcBef>
                <a:spcAft>
                  <a:spcPts val="0"/>
                </a:spcAft>
                <a:defRPr/>
              </a:pPr>
              <a:r>
                <a:rPr lang="en-US" sz="1800" b="1" kern="0" dirty="0" smtClean="0">
                  <a:solidFill>
                    <a:srgbClr val="4BACC6">
                      <a:lumMod val="50000"/>
                    </a:srgbClr>
                  </a:solidFill>
                </a:rPr>
                <a:t>FSM pupils</a:t>
              </a:r>
              <a:endParaRPr lang="en-US" sz="1800" b="1" kern="0" dirty="0">
                <a:solidFill>
                  <a:srgbClr val="4BACC6">
                    <a:lumMod val="50000"/>
                  </a:srgbClr>
                </a:solidFill>
              </a:endParaRPr>
            </a:p>
          </p:txBody>
        </p:sp>
        <p:sp>
          <p:nvSpPr>
            <p:cNvPr id="20" name="TextBox 9"/>
            <p:cNvSpPr txBox="1">
              <a:spLocks noChangeArrowheads="1"/>
            </p:cNvSpPr>
            <p:nvPr/>
          </p:nvSpPr>
          <p:spPr bwMode="auto">
            <a:xfrm>
              <a:off x="1257174" y="2841182"/>
              <a:ext cx="98089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eaLnBrk="1" fontAlgn="auto" hangingPunct="1">
                <a:spcBef>
                  <a:spcPts val="0"/>
                </a:spcBef>
                <a:spcAft>
                  <a:spcPts val="0"/>
                </a:spcAft>
                <a:defRPr/>
              </a:pPr>
              <a:r>
                <a:rPr lang="en-US" sz="1800" b="1" kern="0" dirty="0" smtClean="0">
                  <a:solidFill>
                    <a:srgbClr val="4BACC6">
                      <a:lumMod val="50000"/>
                    </a:srgbClr>
                  </a:solidFill>
                </a:rPr>
                <a:t>Whole school</a:t>
              </a:r>
              <a:endParaRPr lang="en-US" sz="1800" b="1" kern="0" dirty="0">
                <a:solidFill>
                  <a:srgbClr val="4BACC6">
                    <a:lumMod val="50000"/>
                  </a:srgbClr>
                </a:solidFill>
              </a:endParaRPr>
            </a:p>
          </p:txBody>
        </p:sp>
        <p:grpSp>
          <p:nvGrpSpPr>
            <p:cNvPr id="21" name="Group 20"/>
            <p:cNvGrpSpPr/>
            <p:nvPr/>
          </p:nvGrpSpPr>
          <p:grpSpPr>
            <a:xfrm>
              <a:off x="1381830" y="4710069"/>
              <a:ext cx="2016000" cy="1079500"/>
              <a:chOff x="1697706" y="4563500"/>
              <a:chExt cx="1765301" cy="1079500"/>
            </a:xfrm>
          </p:grpSpPr>
          <p:sp>
            <p:nvSpPr>
              <p:cNvPr id="27" name="Right Arrow 26"/>
              <p:cNvSpPr>
                <a:spLocks noChangeArrowheads="1"/>
              </p:cNvSpPr>
              <p:nvPr/>
            </p:nvSpPr>
            <p:spPr bwMode="auto">
              <a:xfrm rot="2457001">
                <a:off x="1842169" y="4563500"/>
                <a:ext cx="1620838" cy="1079500"/>
              </a:xfrm>
              <a:prstGeom prst="rightArrow">
                <a:avLst>
                  <a:gd name="adj1" fmla="val 50000"/>
                  <a:gd name="adj2" fmla="val 50015"/>
                </a:avLst>
              </a:prstGeom>
              <a:solidFill>
                <a:srgbClr val="31859C"/>
              </a:solidFill>
              <a:ln w="9525">
                <a:solidFill>
                  <a:srgbClr val="9BBB59"/>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lang="en-GB" sz="2000" b="1" kern="0">
                  <a:solidFill>
                    <a:prstClr val="white"/>
                  </a:solidFill>
                  <a:latin typeface="Calibri"/>
                </a:endParaRPr>
              </a:p>
            </p:txBody>
          </p:sp>
          <p:sp>
            <p:nvSpPr>
              <p:cNvPr id="28" name="Content Placeholder 2"/>
              <p:cNvSpPr txBox="1">
                <a:spLocks/>
              </p:cNvSpPr>
              <p:nvPr/>
            </p:nvSpPr>
            <p:spPr bwMode="auto">
              <a:xfrm rot="2449785">
                <a:off x="1697706" y="4679388"/>
                <a:ext cx="1716088" cy="842963"/>
              </a:xfrm>
              <a:prstGeom prst="rect">
                <a:avLst/>
              </a:prstGeom>
              <a:noFill/>
              <a:ln w="9525">
                <a:noFill/>
                <a:miter lim="800000"/>
                <a:headEnd/>
                <a:tailEnd/>
              </a:ln>
            </p:spPr>
            <p:txBody>
              <a:bodyPr/>
              <a:lstStyle/>
              <a:p>
                <a:pPr algn="ctr" defTabSz="457200" eaLnBrk="0" fontAlgn="auto" hangingPunct="0">
                  <a:spcBef>
                    <a:spcPts val="0"/>
                  </a:spcBef>
                  <a:spcAft>
                    <a:spcPts val="0"/>
                  </a:spcAft>
                  <a:buFont typeface="Arial" charset="0"/>
                  <a:buNone/>
                  <a:defRPr/>
                </a:pPr>
                <a:r>
                  <a:rPr lang="en-GB" sz="2000" b="1" kern="0" dirty="0" smtClean="0">
                    <a:solidFill>
                      <a:prstClr val="white"/>
                    </a:solidFill>
                    <a:ea typeface="MS PGothic"/>
                  </a:rPr>
                  <a:t>Para-professionals</a:t>
                </a:r>
                <a:endParaRPr lang="en-GB" sz="1600" b="1" kern="0" dirty="0" smtClean="0">
                  <a:solidFill>
                    <a:prstClr val="white"/>
                  </a:solidFill>
                  <a:ea typeface="MS PGothic"/>
                </a:endParaRPr>
              </a:p>
            </p:txBody>
          </p:sp>
        </p:grpSp>
        <p:grpSp>
          <p:nvGrpSpPr>
            <p:cNvPr id="22" name="Group 21"/>
            <p:cNvGrpSpPr/>
            <p:nvPr/>
          </p:nvGrpSpPr>
          <p:grpSpPr>
            <a:xfrm>
              <a:off x="1350046" y="3069215"/>
              <a:ext cx="2019141" cy="1079500"/>
              <a:chOff x="1665921" y="2024896"/>
              <a:chExt cx="2019141" cy="1079500"/>
            </a:xfrm>
          </p:grpSpPr>
          <p:sp>
            <p:nvSpPr>
              <p:cNvPr id="25" name="Right Arrow 24"/>
              <p:cNvSpPr>
                <a:spLocks noChangeArrowheads="1"/>
              </p:cNvSpPr>
              <p:nvPr/>
            </p:nvSpPr>
            <p:spPr bwMode="auto">
              <a:xfrm rot="19211669">
                <a:off x="1813062" y="2024896"/>
                <a:ext cx="1872000" cy="1079500"/>
              </a:xfrm>
              <a:prstGeom prst="rightArrow">
                <a:avLst>
                  <a:gd name="adj1" fmla="val 50000"/>
                  <a:gd name="adj2" fmla="val 50004"/>
                </a:avLst>
              </a:prstGeom>
              <a:solidFill>
                <a:srgbClr val="31859C"/>
              </a:solidFill>
              <a:ln w="9525">
                <a:solidFill>
                  <a:srgbClr val="9BBB59"/>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lang="en-GB" sz="2000" b="1" kern="0">
                  <a:solidFill>
                    <a:prstClr val="white"/>
                  </a:solidFill>
                  <a:latin typeface="Calibri"/>
                </a:endParaRPr>
              </a:p>
            </p:txBody>
          </p:sp>
          <p:sp>
            <p:nvSpPr>
              <p:cNvPr id="26" name="Content Placeholder 2"/>
              <p:cNvSpPr txBox="1">
                <a:spLocks/>
              </p:cNvSpPr>
              <p:nvPr/>
            </p:nvSpPr>
            <p:spPr bwMode="auto">
              <a:xfrm rot="19164320">
                <a:off x="1665921" y="2522709"/>
                <a:ext cx="1764000" cy="358775"/>
              </a:xfrm>
              <a:prstGeom prst="rect">
                <a:avLst/>
              </a:prstGeom>
              <a:noFill/>
              <a:ln w="9525">
                <a:noFill/>
                <a:miter lim="800000"/>
                <a:headEnd/>
                <a:tailEnd/>
              </a:ln>
            </p:spPr>
            <p:txBody>
              <a:bodyPr/>
              <a:lstStyle/>
              <a:p>
                <a:pPr algn="ctr" defTabSz="457200" eaLnBrk="0" fontAlgn="auto" hangingPunct="0">
                  <a:spcBef>
                    <a:spcPts val="0"/>
                  </a:spcBef>
                  <a:spcAft>
                    <a:spcPts val="0"/>
                  </a:spcAft>
                  <a:buFont typeface="Arial" charset="0"/>
                  <a:buNone/>
                  <a:defRPr/>
                </a:pPr>
                <a:r>
                  <a:rPr lang="en-GB" sz="2000" b="1" kern="0" dirty="0" smtClean="0">
                    <a:solidFill>
                      <a:prstClr val="white"/>
                    </a:solidFill>
                    <a:ea typeface="MS PGothic"/>
                  </a:rPr>
                  <a:t>Leaders</a:t>
                </a:r>
                <a:endParaRPr lang="en-GB" sz="1600" b="1" kern="0" dirty="0" smtClean="0">
                  <a:solidFill>
                    <a:prstClr val="white"/>
                  </a:solidFill>
                  <a:ea typeface="MS PGothic"/>
                </a:endParaRPr>
              </a:p>
            </p:txBody>
          </p:sp>
        </p:grpSp>
        <p:sp>
          <p:nvSpPr>
            <p:cNvPr id="23" name="TextBox 9"/>
            <p:cNvSpPr txBox="1">
              <a:spLocks noChangeArrowheads="1"/>
            </p:cNvSpPr>
            <p:nvPr/>
          </p:nvSpPr>
          <p:spPr bwMode="auto">
            <a:xfrm>
              <a:off x="403385" y="3995401"/>
              <a:ext cx="141846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eaLnBrk="1" hangingPunct="1"/>
              <a:r>
                <a:rPr lang="en-US" b="1" dirty="0" smtClean="0">
                  <a:solidFill>
                    <a:srgbClr val="00B085">
                      <a:lumMod val="50000"/>
                    </a:srgbClr>
                  </a:solidFill>
                </a:rPr>
                <a:t>Target Cohort</a:t>
              </a:r>
              <a:endParaRPr lang="en-US" b="1" dirty="0">
                <a:solidFill>
                  <a:srgbClr val="00B085">
                    <a:lumMod val="50000"/>
                  </a:srgbClr>
                </a:solidFill>
              </a:endParaRPr>
            </a:p>
          </p:txBody>
        </p:sp>
        <p:sp>
          <p:nvSpPr>
            <p:cNvPr id="24" name="Right Arrow 23"/>
            <p:cNvSpPr/>
            <p:nvPr/>
          </p:nvSpPr>
          <p:spPr>
            <a:xfrm>
              <a:off x="1702406" y="3965685"/>
              <a:ext cx="1484513" cy="893763"/>
            </a:xfrm>
            <a:prstGeom prst="rightArrow">
              <a:avLst/>
            </a:prstGeom>
            <a:solidFill>
              <a:srgbClr val="31859C"/>
            </a:solidFill>
            <a:ln w="9525">
              <a:solidFill>
                <a:srgbClr val="9BBB59"/>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pPr>
              <a:r>
                <a:rPr lang="en-GB" sz="2000" b="1" kern="0" dirty="0">
                  <a:solidFill>
                    <a:prstClr val="white"/>
                  </a:solidFill>
                  <a:latin typeface="Calibri"/>
                </a:rPr>
                <a:t>Teachers</a:t>
              </a:r>
            </a:p>
          </p:txBody>
        </p:sp>
      </p:grpSp>
      <p:sp>
        <p:nvSpPr>
          <p:cNvPr id="35" name="Text Placeholder 3"/>
          <p:cNvSpPr txBox="1">
            <a:spLocks/>
          </p:cNvSpPr>
          <p:nvPr/>
        </p:nvSpPr>
        <p:spPr>
          <a:xfrm>
            <a:off x="418908" y="717326"/>
            <a:ext cx="6570452" cy="457668"/>
          </a:xfrm>
          <a:prstGeom prst="rect">
            <a:avLst/>
          </a:prstGeom>
        </p:spPr>
        <p:txBody>
          <a:bodyPr vert="horz" lIns="0" tIns="0" rIns="0" bIns="0"/>
          <a:lstStyle>
            <a:lvl1pPr marL="0" indent="0" algn="l" rtl="0" eaLnBrk="0" fontAlgn="base" hangingPunct="0">
              <a:spcBef>
                <a:spcPct val="20000"/>
              </a:spcBef>
              <a:spcAft>
                <a:spcPct val="0"/>
              </a:spcAft>
              <a:buFontTx/>
              <a:buNone/>
              <a:defRPr sz="1400" kern="1200">
                <a:solidFill>
                  <a:schemeClr val="accent2"/>
                </a:solidFill>
                <a:latin typeface="Arial"/>
                <a:ea typeface="MS PGothic" pitchFamily="34" charset="-128"/>
                <a:cs typeface="Arial"/>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50" dirty="0" smtClean="0">
                <a:solidFill>
                  <a:srgbClr val="707476"/>
                </a:solidFill>
              </a:rPr>
              <a:t>Staff at all levels work to understand the barriers to learning for target pupils in your school before scaling up the most effective practice</a:t>
            </a:r>
            <a:endParaRPr lang="en-US" sz="1550" dirty="0">
              <a:solidFill>
                <a:srgbClr val="707476"/>
              </a:solidFill>
            </a:endParaRPr>
          </a:p>
        </p:txBody>
      </p:sp>
    </p:spTree>
    <p:extLst>
      <p:ext uri="{BB962C8B-B14F-4D97-AF65-F5344CB8AC3E}">
        <p14:creationId xmlns="" xmlns:p14="http://schemas.microsoft.com/office/powerpoint/2010/main" val="2692764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2209800"/>
            <a:ext cx="3149524" cy="1764520"/>
            <a:chOff x="228714" y="2357539"/>
            <a:chExt cx="2235238" cy="1335676"/>
          </a:xfrm>
        </p:grpSpPr>
        <p:pic>
          <p:nvPicPr>
            <p:cNvPr id="8"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838200" y="3231354"/>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1244638" y="3231354"/>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41419" y="2819401"/>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447857" y="2819401"/>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854295" y="2819400"/>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1651076" y="3231353"/>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2057514" y="3231352"/>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244638" y="2357540"/>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651076" y="2357540"/>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057514" y="2357539"/>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431762" y="3231354"/>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34981" y="2819401"/>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838200" y="2357540"/>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31933" y="2357540"/>
              <a:ext cx="406438" cy="46186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i.stack.imgur.com/ow27z.png"/>
            <p:cNvPicPr>
              <a:picLocks noChangeAspect="1" noChangeArrowheads="1"/>
            </p:cNvPicPr>
            <p:nvPr/>
          </p:nvPicPr>
          <p:blipFill>
            <a:blip r:embed="rId3" cstate="print">
              <a:clrChange>
                <a:clrFrom>
                  <a:srgbClr val="E7E7E7"/>
                </a:clrFrom>
                <a:clrTo>
                  <a:srgbClr val="E7E7E7">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28714" y="2769491"/>
              <a:ext cx="406438" cy="46186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 name="Text Box 137"/>
          <p:cNvSpPr txBox="1">
            <a:spLocks noChangeArrowheads="1"/>
          </p:cNvSpPr>
          <p:nvPr/>
        </p:nvSpPr>
        <p:spPr bwMode="auto">
          <a:xfrm>
            <a:off x="974286" y="1438013"/>
            <a:ext cx="2664615"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457200"/>
            <a:r>
              <a:rPr lang="en-GB" sz="2000" b="1" dirty="0" smtClean="0">
                <a:solidFill>
                  <a:srgbClr val="90BE43">
                    <a:lumMod val="75000"/>
                  </a:srgbClr>
                </a:solidFill>
                <a:latin typeface="Calibri" panose="020F0502020204030204" pitchFamily="34" charset="0"/>
                <a:ea typeface="MS PGothic"/>
              </a:rPr>
              <a:t>Year 1: Target Cohort</a:t>
            </a:r>
            <a:endParaRPr lang="en-GB" sz="2000" b="1" dirty="0">
              <a:solidFill>
                <a:srgbClr val="90BE43">
                  <a:lumMod val="75000"/>
                </a:srgbClr>
              </a:solidFill>
              <a:latin typeface="Calibri" pitchFamily="34" charset="0"/>
              <a:ea typeface="MS PGothic"/>
            </a:endParaRPr>
          </a:p>
        </p:txBody>
      </p:sp>
      <p:sp>
        <p:nvSpPr>
          <p:cNvPr id="28" name="Text Box 137"/>
          <p:cNvSpPr txBox="1">
            <a:spLocks noChangeArrowheads="1"/>
          </p:cNvSpPr>
          <p:nvPr/>
        </p:nvSpPr>
        <p:spPr bwMode="auto">
          <a:xfrm>
            <a:off x="4724401" y="1428690"/>
            <a:ext cx="4038599"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457200"/>
            <a:r>
              <a:rPr lang="en-GB" sz="2000" b="1" dirty="0" smtClean="0">
                <a:solidFill>
                  <a:srgbClr val="90BE43">
                    <a:lumMod val="75000"/>
                  </a:srgbClr>
                </a:solidFill>
                <a:latin typeface="Calibri" panose="020F0502020204030204" pitchFamily="34" charset="0"/>
                <a:ea typeface="MS PGothic"/>
              </a:rPr>
              <a:t>Year 2: Whole School Improvement</a:t>
            </a:r>
            <a:endParaRPr lang="en-GB" sz="2000" b="1" dirty="0">
              <a:solidFill>
                <a:srgbClr val="90BE43">
                  <a:lumMod val="75000"/>
                </a:srgbClr>
              </a:solidFill>
              <a:latin typeface="Calibri" pitchFamily="34" charset="0"/>
              <a:ea typeface="MS PGothic"/>
            </a:endParaRPr>
          </a:p>
        </p:txBody>
      </p:sp>
      <p:sp>
        <p:nvSpPr>
          <p:cNvPr id="29" name="Text Box 137"/>
          <p:cNvSpPr txBox="1">
            <a:spLocks noChangeArrowheads="1"/>
          </p:cNvSpPr>
          <p:nvPr/>
        </p:nvSpPr>
        <p:spPr bwMode="auto">
          <a:xfrm>
            <a:off x="355449" y="4419600"/>
            <a:ext cx="4368952" cy="1938992"/>
          </a:xfrm>
          <a:prstGeom prst="rect">
            <a:avLst/>
          </a:prstGeom>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defTabSz="457200">
              <a:buFont typeface="Arial" panose="020B0604020202020204" pitchFamily="34" charset="0"/>
              <a:buChar char="•"/>
            </a:pPr>
            <a:r>
              <a:rPr lang="en-GB" sz="1600" b="1" dirty="0" smtClean="0">
                <a:solidFill>
                  <a:srgbClr val="90BE43">
                    <a:lumMod val="75000"/>
                  </a:srgbClr>
                </a:solidFill>
                <a:latin typeface="Calibri" panose="020F0502020204030204" pitchFamily="34" charset="0"/>
                <a:ea typeface="MS PGothic"/>
              </a:rPr>
              <a:t>Targeted pupils make accelerated progress at an average of </a:t>
            </a:r>
            <a:r>
              <a:rPr lang="en-GB" b="1" dirty="0" smtClean="0">
                <a:solidFill>
                  <a:srgbClr val="E4252E">
                    <a:lumMod val="75000"/>
                  </a:srgbClr>
                </a:solidFill>
                <a:latin typeface="Calibri" panose="020F0502020204030204" pitchFamily="34" charset="0"/>
                <a:ea typeface="MS PGothic"/>
              </a:rPr>
              <a:t>4 terms’ progress in 3 terms </a:t>
            </a:r>
            <a:r>
              <a:rPr lang="en-GB" sz="1600" b="1" dirty="0">
                <a:solidFill>
                  <a:srgbClr val="90BE43">
                    <a:lumMod val="75000"/>
                  </a:srgbClr>
                </a:solidFill>
                <a:latin typeface="Calibri" panose="020F0502020204030204" pitchFamily="34" charset="0"/>
                <a:ea typeface="MS PGothic"/>
              </a:rPr>
              <a:t>after one year.</a:t>
            </a:r>
          </a:p>
          <a:p>
            <a:pPr marL="285750" indent="-285750" algn="r" defTabSz="457200">
              <a:buFont typeface="Arial" panose="020B0604020202020204" pitchFamily="34" charset="0"/>
              <a:buChar char="•"/>
            </a:pPr>
            <a:endParaRPr lang="en-GB" sz="1600" b="1" dirty="0">
              <a:solidFill>
                <a:srgbClr val="90BE43">
                  <a:lumMod val="75000"/>
                </a:srgbClr>
              </a:solidFill>
              <a:latin typeface="Calibri" panose="020F0502020204030204" pitchFamily="34" charset="0"/>
              <a:ea typeface="MS PGothic"/>
            </a:endParaRPr>
          </a:p>
          <a:p>
            <a:pPr marL="285750" indent="-285750" defTabSz="457200">
              <a:buFont typeface="Arial" panose="020B0604020202020204" pitchFamily="34" charset="0"/>
              <a:buChar char="•"/>
            </a:pPr>
            <a:r>
              <a:rPr lang="en-GB" sz="1600" b="1" dirty="0" smtClean="0">
                <a:solidFill>
                  <a:srgbClr val="90BE43">
                    <a:lumMod val="75000"/>
                  </a:srgbClr>
                </a:solidFill>
                <a:latin typeface="Calibri" panose="020F0502020204030204" pitchFamily="34" charset="0"/>
                <a:ea typeface="MS PGothic"/>
              </a:rPr>
              <a:t>Attendance of persistently absent pupils increased by </a:t>
            </a:r>
            <a:r>
              <a:rPr lang="en-GB" b="1" dirty="0" smtClean="0">
                <a:solidFill>
                  <a:srgbClr val="E4252E">
                    <a:lumMod val="75000"/>
                  </a:srgbClr>
                </a:solidFill>
                <a:latin typeface="Calibri" panose="020F0502020204030204" pitchFamily="34" charset="0"/>
                <a:ea typeface="MS PGothic"/>
              </a:rPr>
              <a:t>8 percentage points </a:t>
            </a:r>
            <a:r>
              <a:rPr lang="en-GB" sz="1600" b="1" dirty="0" smtClean="0">
                <a:solidFill>
                  <a:srgbClr val="90BE43">
                    <a:lumMod val="75000"/>
                  </a:srgbClr>
                </a:solidFill>
                <a:latin typeface="Calibri" panose="020F0502020204030204" pitchFamily="34" charset="0"/>
                <a:ea typeface="MS PGothic"/>
              </a:rPr>
              <a:t>over their year on the programme.</a:t>
            </a:r>
            <a:endParaRPr lang="en-GB" sz="1600" b="1" dirty="0">
              <a:solidFill>
                <a:srgbClr val="90BE43">
                  <a:lumMod val="75000"/>
                </a:srgbClr>
              </a:solidFill>
              <a:latin typeface="Calibri" pitchFamily="34" charset="0"/>
              <a:ea typeface="MS PGothic"/>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57800" y="2133601"/>
            <a:ext cx="2972413" cy="1976655"/>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32" name="Text Box 137"/>
          <p:cNvSpPr txBox="1">
            <a:spLocks noChangeArrowheads="1"/>
          </p:cNvSpPr>
          <p:nvPr/>
        </p:nvSpPr>
        <p:spPr bwMode="auto">
          <a:xfrm>
            <a:off x="4724401" y="4419600"/>
            <a:ext cx="4368952" cy="1815882"/>
          </a:xfrm>
          <a:prstGeom prst="rect">
            <a:avLst/>
          </a:prstGeom>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defTabSz="457200">
              <a:buFont typeface="Arial" panose="020B0604020202020204" pitchFamily="34" charset="0"/>
              <a:buChar char="•"/>
            </a:pPr>
            <a:r>
              <a:rPr lang="en-GB" sz="1600" b="1" dirty="0" smtClean="0">
                <a:solidFill>
                  <a:srgbClr val="90BE43">
                    <a:lumMod val="75000"/>
                  </a:srgbClr>
                </a:solidFill>
                <a:latin typeface="Calibri" panose="020F0502020204030204" pitchFamily="34" charset="0"/>
                <a:ea typeface="MS PGothic"/>
              </a:rPr>
              <a:t>Impact across the school</a:t>
            </a:r>
          </a:p>
          <a:p>
            <a:pPr marL="285750" indent="-285750" defTabSz="457200">
              <a:buFont typeface="Arial" panose="020B0604020202020204" pitchFamily="34" charset="0"/>
              <a:buChar char="•"/>
            </a:pPr>
            <a:endParaRPr lang="en-GB" sz="1600" b="1" dirty="0">
              <a:solidFill>
                <a:srgbClr val="90BE43">
                  <a:lumMod val="75000"/>
                </a:srgbClr>
              </a:solidFill>
              <a:latin typeface="Calibri" panose="020F0502020204030204" pitchFamily="34" charset="0"/>
              <a:ea typeface="MS PGothic"/>
            </a:endParaRPr>
          </a:p>
          <a:p>
            <a:pPr marL="285750" indent="-285750" defTabSz="457200">
              <a:buFont typeface="Arial" panose="020B0604020202020204" pitchFamily="34" charset="0"/>
              <a:buChar char="•"/>
            </a:pPr>
            <a:r>
              <a:rPr lang="en-GB" sz="1600" b="1" dirty="0" smtClean="0">
                <a:solidFill>
                  <a:srgbClr val="90BE43">
                    <a:lumMod val="75000"/>
                  </a:srgbClr>
                </a:solidFill>
                <a:latin typeface="Calibri" panose="020F0502020204030204" pitchFamily="34" charset="0"/>
                <a:ea typeface="MS PGothic"/>
              </a:rPr>
              <a:t>Change in school culture</a:t>
            </a:r>
          </a:p>
          <a:p>
            <a:pPr marL="285750" indent="-285750" defTabSz="457200">
              <a:buFont typeface="Arial" panose="020B0604020202020204" pitchFamily="34" charset="0"/>
              <a:buChar char="•"/>
            </a:pPr>
            <a:endParaRPr lang="en-GB" sz="1600" b="1" dirty="0" smtClean="0">
              <a:solidFill>
                <a:srgbClr val="90BE43">
                  <a:lumMod val="75000"/>
                </a:srgbClr>
              </a:solidFill>
              <a:latin typeface="Calibri" panose="020F0502020204030204" pitchFamily="34" charset="0"/>
              <a:ea typeface="MS PGothic"/>
            </a:endParaRPr>
          </a:p>
          <a:p>
            <a:pPr marL="285750" indent="-285750" defTabSz="457200">
              <a:buFont typeface="Arial" panose="020B0604020202020204" pitchFamily="34" charset="0"/>
              <a:buChar char="•"/>
            </a:pPr>
            <a:r>
              <a:rPr lang="en-GB" sz="1600" b="1" dirty="0" smtClean="0">
                <a:solidFill>
                  <a:srgbClr val="90BE43">
                    <a:lumMod val="75000"/>
                  </a:srgbClr>
                </a:solidFill>
                <a:latin typeface="Calibri" panose="020F0502020204030204" pitchFamily="34" charset="0"/>
                <a:ea typeface="MS PGothic"/>
              </a:rPr>
              <a:t>In-school expertise</a:t>
            </a:r>
          </a:p>
          <a:p>
            <a:pPr marL="285750" indent="-285750" defTabSz="457200">
              <a:buFont typeface="Arial" panose="020B0604020202020204" pitchFamily="34" charset="0"/>
              <a:buChar char="•"/>
            </a:pPr>
            <a:endParaRPr lang="en-GB" sz="1600" b="1" dirty="0" smtClean="0">
              <a:solidFill>
                <a:srgbClr val="90BE43">
                  <a:lumMod val="75000"/>
                </a:srgbClr>
              </a:solidFill>
              <a:latin typeface="Calibri" panose="020F0502020204030204" pitchFamily="34" charset="0"/>
              <a:ea typeface="MS PGothic"/>
            </a:endParaRPr>
          </a:p>
          <a:p>
            <a:pPr marL="285750" indent="-285750" defTabSz="457200">
              <a:buFont typeface="Arial" panose="020B0604020202020204" pitchFamily="34" charset="0"/>
              <a:buChar char="•"/>
            </a:pPr>
            <a:r>
              <a:rPr lang="en-GB" sz="1600" b="1" dirty="0" smtClean="0">
                <a:solidFill>
                  <a:srgbClr val="90BE43">
                    <a:lumMod val="75000"/>
                  </a:srgbClr>
                </a:solidFill>
                <a:latin typeface="Calibri" panose="020F0502020204030204" pitchFamily="34" charset="0"/>
                <a:ea typeface="MS PGothic"/>
              </a:rPr>
              <a:t>Strong relationships with local schools</a:t>
            </a:r>
            <a:endParaRPr lang="en-GB" sz="1600" b="1" dirty="0">
              <a:solidFill>
                <a:srgbClr val="90BE43">
                  <a:lumMod val="75000"/>
                </a:srgbClr>
              </a:solidFill>
              <a:latin typeface="Calibri" panose="020F0502020204030204" pitchFamily="34" charset="0"/>
              <a:ea typeface="MS PGothic"/>
            </a:endParaRPr>
          </a:p>
        </p:txBody>
      </p:sp>
      <p:pic>
        <p:nvPicPr>
          <p:cNvPr id="30" name="Picture 29"/>
          <p:cNvPicPr>
            <a:picLocks noChangeAspect="1"/>
          </p:cNvPicPr>
          <p:nvPr/>
        </p:nvPicPr>
        <p:blipFill>
          <a:blip r:embed="rId5" cstate="print">
            <a:duotone>
              <a:prstClr val="black"/>
              <a:schemeClr val="tx2">
                <a:tint val="45000"/>
                <a:satMod val="400000"/>
              </a:schemeClr>
            </a:duotone>
            <a:extLst>
              <a:ext uri="{28A0092B-C50C-407E-A947-70E740481C1C}">
                <a14:useLocalDpi xmlns="" xmlns:a14="http://schemas.microsoft.com/office/drawing/2010/main" val="0"/>
              </a:ext>
            </a:extLst>
          </a:blip>
          <a:stretch>
            <a:fillRect/>
          </a:stretch>
        </p:blipFill>
        <p:spPr>
          <a:xfrm>
            <a:off x="7239000" y="304800"/>
            <a:ext cx="1655360" cy="643043"/>
          </a:xfrm>
          <a:prstGeom prst="rect">
            <a:avLst/>
          </a:prstGeom>
        </p:spPr>
      </p:pic>
      <p:sp>
        <p:nvSpPr>
          <p:cNvPr id="31" name="Title 5"/>
          <p:cNvSpPr txBox="1">
            <a:spLocks/>
          </p:cNvSpPr>
          <p:nvPr/>
        </p:nvSpPr>
        <p:spPr>
          <a:xfrm>
            <a:off x="386341" y="438482"/>
            <a:ext cx="8501092" cy="375677"/>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2200" b="1" kern="1200">
                <a:solidFill>
                  <a:schemeClr val="tx2"/>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dirty="0" smtClean="0">
                <a:solidFill>
                  <a:srgbClr val="6D6F71"/>
                </a:solidFill>
              </a:rPr>
              <a:t>What is the Impact for Challenge the Gap Schools?</a:t>
            </a:r>
            <a:endParaRPr lang="en-US" dirty="0">
              <a:solidFill>
                <a:srgbClr val="6D6F71"/>
              </a:solidFill>
            </a:endParaRPr>
          </a:p>
        </p:txBody>
      </p:sp>
    </p:spTree>
    <p:extLst>
      <p:ext uri="{BB962C8B-B14F-4D97-AF65-F5344CB8AC3E}">
        <p14:creationId xmlns="" xmlns:p14="http://schemas.microsoft.com/office/powerpoint/2010/main" val="1577658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3268" y="338243"/>
            <a:ext cx="8501092" cy="375677"/>
          </a:xfrm>
        </p:spPr>
        <p:txBody>
          <a:bodyPr/>
          <a:lstStyle/>
          <a:p>
            <a:r>
              <a:rPr lang="en-US" dirty="0" smtClean="0"/>
              <a:t>What is </a:t>
            </a:r>
            <a:r>
              <a:rPr lang="en-US" dirty="0"/>
              <a:t>t</a:t>
            </a:r>
            <a:r>
              <a:rPr lang="en-US" dirty="0" smtClean="0"/>
              <a:t>he </a:t>
            </a:r>
            <a:r>
              <a:rPr lang="en-US" dirty="0"/>
              <a:t>I</a:t>
            </a:r>
            <a:r>
              <a:rPr lang="en-US" dirty="0" smtClean="0"/>
              <a:t>mpact for Challenge the Gap Schools?</a:t>
            </a:r>
            <a:endParaRPr lang="en-US" dirty="0"/>
          </a:p>
        </p:txBody>
      </p:sp>
      <p:pic>
        <p:nvPicPr>
          <p:cNvPr id="30" name="Picture 29"/>
          <p:cNvPicPr>
            <a:picLocks noChangeAspect="1"/>
          </p:cNvPicPr>
          <p:nvPr/>
        </p:nvPicPr>
        <p:blipFill>
          <a:blip r:embed="rId3" cstate="print">
            <a:duotone>
              <a:prstClr val="black"/>
              <a:schemeClr val="tx2">
                <a:tint val="45000"/>
                <a:satMod val="400000"/>
              </a:schemeClr>
            </a:duotone>
            <a:extLst>
              <a:ext uri="{28A0092B-C50C-407E-A947-70E740481C1C}">
                <a14:useLocalDpi xmlns="" xmlns:a14="http://schemas.microsoft.com/office/drawing/2010/main" val="0"/>
              </a:ext>
            </a:extLst>
          </a:blip>
          <a:stretch>
            <a:fillRect/>
          </a:stretch>
        </p:blipFill>
        <p:spPr>
          <a:xfrm>
            <a:off x="7239000" y="304800"/>
            <a:ext cx="1655360" cy="643043"/>
          </a:xfrm>
          <a:prstGeom prst="rect">
            <a:avLst/>
          </a:prstGeom>
        </p:spPr>
      </p:pic>
      <p:sp>
        <p:nvSpPr>
          <p:cNvPr id="9" name="Title 5"/>
          <p:cNvSpPr txBox="1">
            <a:spLocks/>
          </p:cNvSpPr>
          <p:nvPr/>
        </p:nvSpPr>
        <p:spPr>
          <a:xfrm>
            <a:off x="393268" y="732302"/>
            <a:ext cx="8501092" cy="375677"/>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2200" b="1" kern="1200">
                <a:solidFill>
                  <a:schemeClr val="tx2"/>
                </a:solidFill>
                <a:latin typeface="Arial"/>
                <a:ea typeface="MS PGothic" pitchFamily="34" charset="-128"/>
                <a:cs typeface="Arial"/>
              </a:defRPr>
            </a:lvl1pPr>
            <a:lvl2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2pPr>
            <a:lvl3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3pPr>
            <a:lvl4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4pPr>
            <a:lvl5pPr algn="l" rtl="0" eaLnBrk="0" fontAlgn="base" hangingPunct="0">
              <a:spcBef>
                <a:spcPct val="0"/>
              </a:spcBef>
              <a:spcAft>
                <a:spcPct val="0"/>
              </a:spcAft>
              <a:defRPr sz="36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1550" dirty="0" smtClean="0">
                <a:solidFill>
                  <a:srgbClr val="707476"/>
                </a:solidFill>
              </a:rPr>
              <a:t>What teachers say about Challenge the Gap</a:t>
            </a:r>
            <a:endParaRPr lang="en-US" sz="1550" dirty="0">
              <a:solidFill>
                <a:srgbClr val="707476"/>
              </a:solidFill>
            </a:endParaRPr>
          </a:p>
        </p:txBody>
      </p:sp>
      <p:sp>
        <p:nvSpPr>
          <p:cNvPr id="10" name="Rounded Rectangle 9"/>
          <p:cNvSpPr/>
          <p:nvPr/>
        </p:nvSpPr>
        <p:spPr>
          <a:xfrm>
            <a:off x="382388" y="1398113"/>
            <a:ext cx="8288452" cy="15112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rgbClr val="222222"/>
                </a:solidFill>
              </a:rPr>
              <a:t>"Challenge the Gap has given us the tools to raise the profile of pupils from a disadvantaged background at </a:t>
            </a:r>
            <a:r>
              <a:rPr lang="en-GB" i="1" dirty="0" err="1">
                <a:solidFill>
                  <a:srgbClr val="222222"/>
                </a:solidFill>
              </a:rPr>
              <a:t>Pickhurst</a:t>
            </a:r>
            <a:r>
              <a:rPr lang="en-GB" i="1" dirty="0">
                <a:solidFill>
                  <a:srgbClr val="222222"/>
                </a:solidFill>
              </a:rPr>
              <a:t> Infants, so we are now really focused on high outcomes for these pupils. No-one slips through the </a:t>
            </a:r>
            <a:r>
              <a:rPr lang="en-GB" i="1" dirty="0" smtClean="0">
                <a:solidFill>
                  <a:srgbClr val="222222"/>
                </a:solidFill>
              </a:rPr>
              <a:t>net“</a:t>
            </a:r>
          </a:p>
          <a:p>
            <a:pPr algn="r"/>
            <a:r>
              <a:rPr lang="en-GB" b="1" dirty="0" smtClean="0">
                <a:solidFill>
                  <a:srgbClr val="222222"/>
                </a:solidFill>
              </a:rPr>
              <a:t>Leader</a:t>
            </a:r>
            <a:r>
              <a:rPr lang="en-GB" b="1" dirty="0">
                <a:solidFill>
                  <a:srgbClr val="222222"/>
                </a:solidFill>
              </a:rPr>
              <a:t>, </a:t>
            </a:r>
            <a:r>
              <a:rPr lang="en-GB" b="1" dirty="0" err="1">
                <a:solidFill>
                  <a:srgbClr val="222222"/>
                </a:solidFill>
              </a:rPr>
              <a:t>Pickhurst</a:t>
            </a:r>
            <a:r>
              <a:rPr lang="en-GB" b="1" dirty="0">
                <a:solidFill>
                  <a:srgbClr val="222222"/>
                </a:solidFill>
              </a:rPr>
              <a:t> Infant Academy, Kent</a:t>
            </a:r>
            <a:endParaRPr lang="en-GB" dirty="0">
              <a:solidFill>
                <a:srgbClr val="FFFFFF"/>
              </a:solidFill>
            </a:endParaRPr>
          </a:p>
        </p:txBody>
      </p:sp>
      <p:sp>
        <p:nvSpPr>
          <p:cNvPr id="12" name="Rounded Rectangle 11"/>
          <p:cNvSpPr/>
          <p:nvPr/>
        </p:nvSpPr>
        <p:spPr>
          <a:xfrm>
            <a:off x="377308" y="3082464"/>
            <a:ext cx="8293532" cy="14779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rgbClr val="222222"/>
                </a:solidFill>
              </a:rPr>
              <a:t>"The cross-school experience was amazing! All of our schools saw improvements in the quality of our pupils' writing, even the higher ability. On top of that, it was a fantastic learning process for me: I learnt so much from working closely with colleagues in other schools." </a:t>
            </a:r>
            <a:endParaRPr lang="en-GB" i="1" dirty="0" smtClean="0">
              <a:solidFill>
                <a:srgbClr val="222222"/>
              </a:solidFill>
            </a:endParaRPr>
          </a:p>
          <a:p>
            <a:pPr algn="r"/>
            <a:r>
              <a:rPr lang="en-GB" b="1" i="1" dirty="0" smtClean="0">
                <a:solidFill>
                  <a:srgbClr val="222222"/>
                </a:solidFill>
              </a:rPr>
              <a:t>Leader</a:t>
            </a:r>
            <a:r>
              <a:rPr lang="en-GB" b="1" i="1" dirty="0">
                <a:solidFill>
                  <a:srgbClr val="222222"/>
                </a:solidFill>
              </a:rPr>
              <a:t>, Summerville Primary School, Manchester</a:t>
            </a:r>
          </a:p>
        </p:txBody>
      </p:sp>
      <p:sp>
        <p:nvSpPr>
          <p:cNvPr id="13" name="Rounded Rectangle 12"/>
          <p:cNvSpPr/>
          <p:nvPr/>
        </p:nvSpPr>
        <p:spPr>
          <a:xfrm>
            <a:off x="377308" y="4733463"/>
            <a:ext cx="8293532" cy="14779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rgbClr val="222222"/>
                </a:solidFill>
              </a:rPr>
              <a:t>“Challenge the Gap is the only programme I am aware of that engages schools in something meaningful across phases over a sustained period. It has been an amazing thing to see how powerful it is.”   </a:t>
            </a:r>
            <a:endParaRPr lang="en-GB" i="1" dirty="0" smtClean="0">
              <a:solidFill>
                <a:srgbClr val="222222"/>
              </a:solidFill>
            </a:endParaRPr>
          </a:p>
          <a:p>
            <a:pPr algn="r"/>
            <a:r>
              <a:rPr lang="en-GB" b="1" i="1" dirty="0" smtClean="0">
                <a:solidFill>
                  <a:srgbClr val="222222"/>
                </a:solidFill>
              </a:rPr>
              <a:t>Victoria </a:t>
            </a:r>
            <a:r>
              <a:rPr lang="en-GB" b="1" i="1" dirty="0" err="1">
                <a:solidFill>
                  <a:srgbClr val="222222"/>
                </a:solidFill>
              </a:rPr>
              <a:t>Eadie</a:t>
            </a:r>
            <a:r>
              <a:rPr lang="en-GB" b="1" i="1" dirty="0">
                <a:solidFill>
                  <a:srgbClr val="222222"/>
                </a:solidFill>
              </a:rPr>
              <a:t>, Headteacher, Feltham Community</a:t>
            </a:r>
          </a:p>
        </p:txBody>
      </p:sp>
    </p:spTree>
    <p:extLst>
      <p:ext uri="{BB962C8B-B14F-4D97-AF65-F5344CB8AC3E}">
        <p14:creationId xmlns="" xmlns:p14="http://schemas.microsoft.com/office/powerpoint/2010/main" val="2431158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b="20005"/>
          <a:stretch/>
        </p:blipFill>
        <p:spPr>
          <a:xfrm>
            <a:off x="1524000" y="-11806"/>
            <a:ext cx="6001065" cy="6400800"/>
          </a:xfrm>
          <a:prstGeom prst="rect">
            <a:avLst/>
          </a:prstGeom>
        </p:spPr>
      </p:pic>
      <p:sp>
        <p:nvSpPr>
          <p:cNvPr id="3" name="TextBox 2"/>
          <p:cNvSpPr txBox="1"/>
          <p:nvPr/>
        </p:nvSpPr>
        <p:spPr>
          <a:xfrm>
            <a:off x="3686332" y="838200"/>
            <a:ext cx="1676400" cy="1877437"/>
          </a:xfrm>
          <a:prstGeom prst="rect">
            <a:avLst/>
          </a:prstGeom>
          <a:noFill/>
        </p:spPr>
        <p:txBody>
          <a:bodyPr wrap="square" rtlCol="0">
            <a:spAutoFit/>
          </a:bodyPr>
          <a:lstStyle/>
          <a:p>
            <a:pPr algn="ctr"/>
            <a:r>
              <a:rPr lang="en-US" sz="2200" dirty="0">
                <a:solidFill>
                  <a:schemeClr val="bg1"/>
                </a:solidFill>
              </a:rPr>
              <a:t>Network of Excellence</a:t>
            </a:r>
          </a:p>
          <a:p>
            <a:pPr algn="ctr"/>
            <a:endParaRPr lang="en-US" dirty="0">
              <a:solidFill>
                <a:schemeClr val="bg1"/>
              </a:solidFill>
            </a:endParaRPr>
          </a:p>
          <a:p>
            <a:pPr algn="ctr"/>
            <a:r>
              <a:rPr lang="en-US" dirty="0">
                <a:solidFill>
                  <a:schemeClr val="bg1"/>
                </a:solidFill>
              </a:rPr>
              <a:t>300+ schools</a:t>
            </a:r>
          </a:p>
          <a:p>
            <a:pPr algn="ctr"/>
            <a:r>
              <a:rPr lang="en-US" dirty="0">
                <a:solidFill>
                  <a:schemeClr val="bg1"/>
                </a:solidFill>
              </a:rPr>
              <a:t>34 hubs</a:t>
            </a:r>
          </a:p>
          <a:p>
            <a:endParaRPr lang="en-GB" dirty="0"/>
          </a:p>
        </p:txBody>
      </p:sp>
      <p:sp>
        <p:nvSpPr>
          <p:cNvPr id="15" name="TextBox 14"/>
          <p:cNvSpPr txBox="1"/>
          <p:nvPr/>
        </p:nvSpPr>
        <p:spPr>
          <a:xfrm>
            <a:off x="3876832" y="3188594"/>
            <a:ext cx="1295400" cy="769441"/>
          </a:xfrm>
          <a:prstGeom prst="rect">
            <a:avLst/>
          </a:prstGeom>
          <a:noFill/>
        </p:spPr>
        <p:txBody>
          <a:bodyPr wrap="square" rtlCol="0">
            <a:spAutoFit/>
          </a:bodyPr>
          <a:lstStyle/>
          <a:p>
            <a:pPr algn="ctr"/>
            <a:r>
              <a:rPr lang="en-GB" sz="2200" dirty="0">
                <a:solidFill>
                  <a:schemeClr val="bg1"/>
                </a:solidFill>
              </a:rPr>
              <a:t>Challenge Partners</a:t>
            </a:r>
          </a:p>
        </p:txBody>
      </p:sp>
      <p:sp>
        <p:nvSpPr>
          <p:cNvPr id="16" name="TextBox 15"/>
          <p:cNvSpPr txBox="1"/>
          <p:nvPr/>
        </p:nvSpPr>
        <p:spPr>
          <a:xfrm>
            <a:off x="5486400" y="3629050"/>
            <a:ext cx="1371600" cy="1323439"/>
          </a:xfrm>
          <a:prstGeom prst="rect">
            <a:avLst/>
          </a:prstGeom>
          <a:noFill/>
        </p:spPr>
        <p:txBody>
          <a:bodyPr wrap="square" rtlCol="0">
            <a:spAutoFit/>
          </a:bodyPr>
          <a:lstStyle/>
          <a:p>
            <a:pPr algn="ctr"/>
            <a:r>
              <a:rPr lang="en-US" sz="2200" dirty="0">
                <a:solidFill>
                  <a:schemeClr val="bg1"/>
                </a:solidFill>
              </a:rPr>
              <a:t>Challenge </a:t>
            </a:r>
          </a:p>
          <a:p>
            <a:pPr algn="ctr"/>
            <a:r>
              <a:rPr lang="en-US" sz="2200" dirty="0">
                <a:solidFill>
                  <a:schemeClr val="bg1"/>
                </a:solidFill>
              </a:rPr>
              <a:t>the Gap</a:t>
            </a:r>
            <a:endParaRPr lang="en-US" dirty="0">
              <a:solidFill>
                <a:schemeClr val="bg1"/>
              </a:solidFill>
            </a:endParaRPr>
          </a:p>
          <a:p>
            <a:pPr algn="ctr"/>
            <a:r>
              <a:rPr lang="en-US" dirty="0">
                <a:solidFill>
                  <a:schemeClr val="bg1"/>
                </a:solidFill>
              </a:rPr>
              <a:t>60 schools</a:t>
            </a:r>
          </a:p>
          <a:p>
            <a:pPr algn="ctr"/>
            <a:r>
              <a:rPr lang="en-US" dirty="0">
                <a:solidFill>
                  <a:schemeClr val="bg1"/>
                </a:solidFill>
              </a:rPr>
              <a:t>8 clusters</a:t>
            </a:r>
            <a:endParaRPr lang="en-GB" dirty="0"/>
          </a:p>
        </p:txBody>
      </p:sp>
      <p:sp>
        <p:nvSpPr>
          <p:cNvPr id="17" name="TextBox 16"/>
          <p:cNvSpPr txBox="1"/>
          <p:nvPr/>
        </p:nvSpPr>
        <p:spPr>
          <a:xfrm>
            <a:off x="4143532" y="4952489"/>
            <a:ext cx="762000" cy="800219"/>
          </a:xfrm>
          <a:prstGeom prst="rect">
            <a:avLst/>
          </a:prstGeom>
          <a:noFill/>
        </p:spPr>
        <p:txBody>
          <a:bodyPr wrap="square" rtlCol="0">
            <a:spAutoFit/>
          </a:bodyPr>
          <a:lstStyle/>
          <a:p>
            <a:pPr algn="ctr"/>
            <a:r>
              <a:rPr lang="en-GB" sz="2800" dirty="0">
                <a:solidFill>
                  <a:schemeClr val="bg1"/>
                </a:solidFill>
              </a:rPr>
              <a:t>?</a:t>
            </a:r>
          </a:p>
          <a:p>
            <a:endParaRPr lang="en-GB" dirty="0"/>
          </a:p>
        </p:txBody>
      </p:sp>
      <p:sp>
        <p:nvSpPr>
          <p:cNvPr id="18" name="TextBox 17"/>
          <p:cNvSpPr txBox="1"/>
          <p:nvPr/>
        </p:nvSpPr>
        <p:spPr>
          <a:xfrm>
            <a:off x="2087060" y="3798326"/>
            <a:ext cx="1295400" cy="984885"/>
          </a:xfrm>
          <a:prstGeom prst="rect">
            <a:avLst/>
          </a:prstGeom>
          <a:noFill/>
        </p:spPr>
        <p:txBody>
          <a:bodyPr wrap="square" rtlCol="0">
            <a:spAutoFit/>
          </a:bodyPr>
          <a:lstStyle/>
          <a:p>
            <a:pPr algn="ctr"/>
            <a:r>
              <a:rPr lang="en-US" sz="2200">
                <a:solidFill>
                  <a:schemeClr val="bg1"/>
                </a:solidFill>
              </a:rPr>
              <a:t>EAL (EEF)</a:t>
            </a:r>
          </a:p>
          <a:p>
            <a:pPr algn="ctr"/>
            <a:r>
              <a:rPr lang="en-US">
                <a:solidFill>
                  <a:schemeClr val="bg1"/>
                </a:solidFill>
              </a:rPr>
              <a:t>48 schools</a:t>
            </a:r>
          </a:p>
          <a:p>
            <a:pPr algn="ctr"/>
            <a:r>
              <a:rPr lang="en-US">
                <a:solidFill>
                  <a:schemeClr val="bg1"/>
                </a:solidFill>
              </a:rPr>
              <a:t>12 clusters</a:t>
            </a:r>
            <a:endParaRPr lang="en-US" dirty="0">
              <a:solidFill>
                <a:schemeClr val="bg1"/>
              </a:solidFill>
            </a:endParaRPr>
          </a:p>
        </p:txBody>
      </p:sp>
      <p:sp>
        <p:nvSpPr>
          <p:cNvPr id="19" name="TextBox 18"/>
          <p:cNvSpPr txBox="1"/>
          <p:nvPr/>
        </p:nvSpPr>
        <p:spPr>
          <a:xfrm>
            <a:off x="6413679" y="376535"/>
            <a:ext cx="2743200" cy="461665"/>
          </a:xfrm>
          <a:prstGeom prst="rect">
            <a:avLst/>
          </a:prstGeom>
          <a:noFill/>
        </p:spPr>
        <p:txBody>
          <a:bodyPr wrap="square" rtlCol="0">
            <a:spAutoFit/>
          </a:bodyPr>
          <a:lstStyle/>
          <a:p>
            <a:r>
              <a:rPr lang="en-GB" sz="2400" dirty="0" smtClean="0"/>
              <a:t>300,000+ students</a:t>
            </a:r>
            <a:endParaRPr lang="en-GB" sz="2400" dirty="0"/>
          </a:p>
        </p:txBody>
      </p:sp>
    </p:spTree>
    <p:extLst>
      <p:ext uri="{BB962C8B-B14F-4D97-AF65-F5344CB8AC3E}">
        <p14:creationId xmlns="" xmlns:p14="http://schemas.microsoft.com/office/powerpoint/2010/main" val="399259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199" y="509954"/>
            <a:ext cx="7467599" cy="1090246"/>
          </a:xfrm>
          <a:prstGeom prst="roundRect">
            <a:avLst/>
          </a:prstGeom>
          <a:solidFill>
            <a:schemeClr val="tx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itle 1"/>
          <p:cNvSpPr txBox="1">
            <a:spLocks/>
          </p:cNvSpPr>
          <p:nvPr/>
        </p:nvSpPr>
        <p:spPr>
          <a:xfrm>
            <a:off x="381000" y="738554"/>
            <a:ext cx="6172200" cy="609600"/>
          </a:xfrm>
          <a:prstGeom prst="rect">
            <a:avLst/>
          </a:prstGeom>
        </p:spPr>
        <p:txBody>
          <a:bodyPr lIns="0" tIns="0" rIns="0" bIns="0"/>
          <a:lstStyle>
            <a:lvl1pPr algn="l" defTabSz="914400" rtl="0" eaLnBrk="1" latinLnBrk="0" hangingPunct="1">
              <a:spcBef>
                <a:spcPct val="0"/>
              </a:spcBef>
              <a:buNone/>
              <a:defRPr sz="2200" b="0" i="0" kern="1200">
                <a:solidFill>
                  <a:schemeClr val="bg2"/>
                </a:solidFill>
                <a:latin typeface="Arial"/>
                <a:ea typeface="+mj-ea"/>
                <a:cs typeface="Arial"/>
              </a:defRPr>
            </a:lvl1pPr>
          </a:lstStyle>
          <a:p>
            <a:r>
              <a:rPr lang="en-US" sz="3600" b="1" dirty="0" smtClean="0">
                <a:solidFill>
                  <a:srgbClr val="FFFFFF"/>
                </a:solidFill>
              </a:rPr>
              <a:t>What have we learnt so far?</a:t>
            </a:r>
            <a:endParaRPr lang="en-US" sz="3600" b="1" dirty="0">
              <a:solidFill>
                <a:srgbClr val="FFFFFF"/>
              </a:solidFill>
            </a:endParaRPr>
          </a:p>
        </p:txBody>
      </p:sp>
    </p:spTree>
    <p:extLst>
      <p:ext uri="{BB962C8B-B14F-4D97-AF65-F5344CB8AC3E}">
        <p14:creationId xmlns="" xmlns:p14="http://schemas.microsoft.com/office/powerpoint/2010/main" val="682738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7 Key Points from the Theory of Action</a:t>
            </a:r>
            <a:endParaRPr lang="en-US" dirty="0"/>
          </a:p>
        </p:txBody>
      </p:sp>
      <p:sp>
        <p:nvSpPr>
          <p:cNvPr id="5" name="Content Placeholder 6"/>
          <p:cNvSpPr>
            <a:spLocks noGrp="1"/>
          </p:cNvSpPr>
          <p:nvPr>
            <p:ph sz="quarter" idx="13"/>
          </p:nvPr>
        </p:nvSpPr>
        <p:spPr>
          <a:xfrm>
            <a:off x="533400" y="1371600"/>
            <a:ext cx="7651910" cy="3657600"/>
          </a:xfrm>
        </p:spPr>
        <p:txBody>
          <a:bodyPr/>
          <a:lstStyle/>
          <a:p>
            <a:r>
              <a:rPr lang="en-GB" sz="2400" dirty="0">
                <a:solidFill>
                  <a:schemeClr val="tx1"/>
                </a:solidFill>
              </a:rPr>
              <a:t>Build a network around parallel rather than individual catalysts </a:t>
            </a:r>
            <a:endParaRPr lang="en-GB" sz="2400" dirty="0" smtClean="0">
              <a:solidFill>
                <a:schemeClr val="tx1"/>
              </a:solidFill>
            </a:endParaRPr>
          </a:p>
          <a:p>
            <a:r>
              <a:rPr lang="en-GB" sz="2400" dirty="0">
                <a:solidFill>
                  <a:schemeClr val="tx1"/>
                </a:solidFill>
              </a:rPr>
              <a:t>Identify, capture and grow best practice </a:t>
            </a:r>
            <a:endParaRPr lang="en-GB" sz="2400" dirty="0" smtClean="0">
              <a:solidFill>
                <a:schemeClr val="tx1"/>
              </a:solidFill>
            </a:endParaRPr>
          </a:p>
          <a:p>
            <a:r>
              <a:rPr lang="en-GB" sz="2400" dirty="0" smtClean="0">
                <a:solidFill>
                  <a:schemeClr val="tx1"/>
                </a:solidFill>
              </a:rPr>
              <a:t>Build </a:t>
            </a:r>
            <a:r>
              <a:rPr lang="en-GB" sz="2400" dirty="0">
                <a:solidFill>
                  <a:schemeClr val="tx1"/>
                </a:solidFill>
              </a:rPr>
              <a:t>moral capital to drive moral </a:t>
            </a:r>
            <a:r>
              <a:rPr lang="en-GB" sz="2400" dirty="0" smtClean="0">
                <a:solidFill>
                  <a:schemeClr val="tx1"/>
                </a:solidFill>
              </a:rPr>
              <a:t>purpose</a:t>
            </a:r>
            <a:endParaRPr lang="en-GB" sz="2400" dirty="0">
              <a:solidFill>
                <a:schemeClr val="tx1"/>
              </a:solidFill>
            </a:endParaRPr>
          </a:p>
          <a:p>
            <a:r>
              <a:rPr lang="en-GB" sz="2400" dirty="0" smtClean="0">
                <a:solidFill>
                  <a:schemeClr val="tx1"/>
                </a:solidFill>
              </a:rPr>
              <a:t>Understand </a:t>
            </a:r>
            <a:r>
              <a:rPr lang="en-GB" sz="2400" dirty="0">
                <a:solidFill>
                  <a:schemeClr val="tx1"/>
                </a:solidFill>
              </a:rPr>
              <a:t>the nature of the knowledge so that it can be transferred effectively</a:t>
            </a:r>
          </a:p>
          <a:p>
            <a:r>
              <a:rPr lang="en-GB" sz="2400" dirty="0">
                <a:solidFill>
                  <a:schemeClr val="tx1"/>
                </a:solidFill>
              </a:rPr>
              <a:t>Provide professional, constructive challenge</a:t>
            </a:r>
          </a:p>
          <a:p>
            <a:r>
              <a:rPr lang="en-GB" sz="2400" dirty="0">
                <a:solidFill>
                  <a:schemeClr val="tx1"/>
                </a:solidFill>
              </a:rPr>
              <a:t>Collaborate to solve problems of student achievement</a:t>
            </a:r>
          </a:p>
          <a:p>
            <a:r>
              <a:rPr lang="en-GB" sz="2400" dirty="0" smtClean="0">
                <a:solidFill>
                  <a:schemeClr val="tx1"/>
                </a:solidFill>
                <a:latin typeface="+mj-lt"/>
              </a:rPr>
              <a:t>Allow the hub to grow organically</a:t>
            </a:r>
          </a:p>
          <a:p>
            <a:endParaRPr lang="en-GB" sz="2400" dirty="0">
              <a:solidFill>
                <a:schemeClr val="tx1"/>
              </a:solidFill>
              <a:latin typeface="+mj-lt"/>
            </a:endParaRPr>
          </a:p>
          <a:p>
            <a:pPr marL="0" indent="0" algn="ctr">
              <a:buNone/>
            </a:pPr>
            <a:r>
              <a:rPr lang="en-GB" sz="2400" b="1" i="1" dirty="0" smtClean="0">
                <a:solidFill>
                  <a:schemeClr val="tx1"/>
                </a:solidFill>
                <a:latin typeface="+mj-lt"/>
              </a:rPr>
              <a:t>The quality of the people define the effectiveness of the collaboration</a:t>
            </a:r>
            <a:endParaRPr lang="en-GB" sz="2400" b="1" i="1" dirty="0">
              <a:solidFill>
                <a:schemeClr val="tx1"/>
              </a:solidFill>
              <a:latin typeface="+mj-lt"/>
            </a:endParaRPr>
          </a:p>
        </p:txBody>
      </p:sp>
    </p:spTree>
    <p:extLst>
      <p:ext uri="{BB962C8B-B14F-4D97-AF65-F5344CB8AC3E}">
        <p14:creationId xmlns="" xmlns:p14="http://schemas.microsoft.com/office/powerpoint/2010/main" val="134296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Ensuring that every pupil experiences the combined wisdom of the education </a:t>
            </a:r>
            <a:r>
              <a:rPr lang="en-GB" dirty="0" smtClean="0"/>
              <a:t>community</a:t>
            </a:r>
            <a:r>
              <a:rPr lang="en-GB" dirty="0"/>
              <a:t/>
            </a:r>
            <a:br>
              <a:rPr lang="en-GB" dirty="0"/>
            </a:br>
            <a:r>
              <a:rPr lang="en-GB" dirty="0" smtClean="0"/>
              <a:t/>
            </a:r>
            <a:br>
              <a:rPr lang="en-GB" dirty="0" smtClean="0"/>
            </a:br>
            <a:endParaRPr lang="en-US" dirty="0"/>
          </a:p>
        </p:txBody>
      </p:sp>
      <p:pic>
        <p:nvPicPr>
          <p:cNvPr id="1027" name="BA4494A0-1E0F-44CD-BFF7-3F24E0F4782A" descr="74157CD5-EFD1-45F9-B35A-8D8D06FB82F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4384" y="1269609"/>
            <a:ext cx="7258866" cy="513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5552237" y="5482159"/>
            <a:ext cx="2627016" cy="369332"/>
          </a:xfrm>
          <a:prstGeom prst="rect">
            <a:avLst/>
          </a:prstGeom>
          <a:noFill/>
        </p:spPr>
        <p:txBody>
          <a:bodyPr wrap="square">
            <a:spAutoFit/>
          </a:bodyPr>
          <a:lstStyle/>
          <a:p>
            <a:pPr algn="ctr"/>
            <a:endParaRPr lang="en-GB" dirty="0">
              <a:latin typeface="+mj-lt"/>
            </a:endParaRPr>
          </a:p>
        </p:txBody>
      </p:sp>
    </p:spTree>
    <p:extLst>
      <p:ext uri="{BB962C8B-B14F-4D97-AF65-F5344CB8AC3E}">
        <p14:creationId xmlns="" xmlns:p14="http://schemas.microsoft.com/office/powerpoint/2010/main" val="289577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The ambition: </a:t>
            </a:r>
            <a:r>
              <a:rPr lang="en-US" dirty="0"/>
              <a:t>u</a:t>
            </a:r>
            <a:r>
              <a:rPr lang="en-US" dirty="0" smtClean="0"/>
              <a:t>pwards convergence in all our pupils’ achievements </a:t>
            </a:r>
            <a:endParaRPr lang="en-US" dirty="0"/>
          </a:p>
        </p:txBody>
      </p:sp>
      <p:sp>
        <p:nvSpPr>
          <p:cNvPr id="2" name="Text Placeholder 1"/>
          <p:cNvSpPr>
            <a:spLocks noGrp="1"/>
          </p:cNvSpPr>
          <p:nvPr>
            <p:ph type="body" sz="quarter" idx="15"/>
          </p:nvPr>
        </p:nvSpPr>
        <p:spPr/>
        <p:txBody>
          <a:bodyPr/>
          <a:lstStyle/>
          <a:p>
            <a:r>
              <a:rPr lang="en-GB" dirty="0" smtClean="0"/>
              <a:t>A theory of action</a:t>
            </a:r>
            <a:endParaRPr lang="en-GB" dirty="0"/>
          </a:p>
        </p:txBody>
      </p:sp>
      <p:pic>
        <p:nvPicPr>
          <p:cNvPr id="9" name="Picture 2" descr="C:\Users\Ed\Dropbox (Challenge Partners)\Challenge Partners\2. Project management\11. Annual Report\2014\Images\Our-methodology-01 - Paint.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81000" y="1221741"/>
            <a:ext cx="7848600" cy="514519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Oval 4"/>
          <p:cNvSpPr/>
          <p:nvPr/>
        </p:nvSpPr>
        <p:spPr>
          <a:xfrm>
            <a:off x="4331091" y="1828800"/>
            <a:ext cx="4023925" cy="1828800"/>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p:cNvCxnSpPr/>
          <p:nvPr/>
        </p:nvCxnSpPr>
        <p:spPr>
          <a:xfrm>
            <a:off x="3962400" y="1828800"/>
            <a:ext cx="609600" cy="45446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76400" y="1524000"/>
            <a:ext cx="2438400" cy="369332"/>
          </a:xfrm>
          <a:prstGeom prst="rect">
            <a:avLst/>
          </a:prstGeom>
        </p:spPr>
        <p:txBody>
          <a:bodyPr wrap="square">
            <a:spAutoFit/>
          </a:bodyPr>
          <a:lstStyle/>
          <a:p>
            <a:pPr algn="ctr"/>
            <a:r>
              <a:rPr lang="en-GB" b="1" dirty="0" smtClean="0">
                <a:solidFill>
                  <a:srgbClr val="C00000"/>
                </a:solidFill>
                <a:latin typeface="+mj-lt"/>
              </a:rPr>
              <a:t>Local Partnerships</a:t>
            </a:r>
            <a:endParaRPr lang="en-GB" dirty="0">
              <a:solidFill>
                <a:srgbClr val="C00000"/>
              </a:solidFill>
              <a:latin typeface="+mj-lt"/>
            </a:endParaRPr>
          </a:p>
        </p:txBody>
      </p:sp>
    </p:spTree>
    <p:extLst>
      <p:ext uri="{BB962C8B-B14F-4D97-AF65-F5344CB8AC3E}">
        <p14:creationId xmlns="" xmlns:p14="http://schemas.microsoft.com/office/powerpoint/2010/main" val="106329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The approach: creating a virtuous learning community</a:t>
            </a:r>
            <a:endParaRPr lang="en-US" dirty="0"/>
          </a:p>
        </p:txBody>
      </p:sp>
      <p:sp>
        <p:nvSpPr>
          <p:cNvPr id="7" name="Text Placeholder 12"/>
          <p:cNvSpPr>
            <a:spLocks noGrp="1"/>
          </p:cNvSpPr>
          <p:nvPr>
            <p:ph type="body" sz="quarter" idx="15"/>
          </p:nvPr>
        </p:nvSpPr>
        <p:spPr>
          <a:xfrm>
            <a:off x="457200" y="717326"/>
            <a:ext cx="7848600" cy="381000"/>
          </a:xfrm>
        </p:spPr>
        <p:txBody>
          <a:bodyPr/>
          <a:lstStyle/>
          <a:p>
            <a:r>
              <a:rPr lang="en-GB" dirty="0" smtClean="0"/>
              <a:t>Bringing together three </a:t>
            </a:r>
            <a:r>
              <a:rPr lang="en-GB" dirty="0"/>
              <a:t>bodies of knowledge in a structured </a:t>
            </a:r>
            <a:r>
              <a:rPr lang="en-GB" dirty="0" smtClean="0"/>
              <a:t>way</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960" y="1295400"/>
            <a:ext cx="8168640" cy="50705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6908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FAEE3C2-E388-4209-80C3-BAFC8F16B040" descr="BDB8D6E3-B4DB-4BE5-B516-52D58BA965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546" y="1752600"/>
            <a:ext cx="6468084" cy="4220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ormAutofit/>
          </a:bodyPr>
          <a:lstStyle/>
          <a:p>
            <a:r>
              <a:rPr lang="en-US" dirty="0" smtClean="0"/>
              <a:t>Upwards convergence in London</a:t>
            </a:r>
            <a:endParaRPr lang="en-US" dirty="0"/>
          </a:p>
        </p:txBody>
      </p:sp>
      <p:sp>
        <p:nvSpPr>
          <p:cNvPr id="8" name="TextBox 7"/>
          <p:cNvSpPr txBox="1"/>
          <p:nvPr/>
        </p:nvSpPr>
        <p:spPr>
          <a:xfrm>
            <a:off x="3200082" y="1289447"/>
            <a:ext cx="2133918" cy="615553"/>
          </a:xfrm>
          <a:prstGeom prst="rect">
            <a:avLst/>
          </a:prstGeom>
          <a:noFill/>
        </p:spPr>
        <p:txBody>
          <a:bodyPr wrap="none" rtlCol="0">
            <a:spAutoFit/>
          </a:bodyPr>
          <a:lstStyle/>
          <a:p>
            <a:pPr algn="ctr"/>
            <a:r>
              <a:rPr lang="en-GB" sz="1600" dirty="0" smtClean="0">
                <a:solidFill>
                  <a:srgbClr val="6D6F71"/>
                </a:solidFill>
                <a:latin typeface="Arial"/>
              </a:rPr>
              <a:t>STAGE 2</a:t>
            </a:r>
          </a:p>
          <a:p>
            <a:pPr algn="ctr"/>
            <a:r>
              <a:rPr lang="en-GB" b="1" dirty="0" smtClean="0">
                <a:solidFill>
                  <a:srgbClr val="6D6F71"/>
                </a:solidFill>
                <a:latin typeface="Arial Black" panose="020B0A04020102020204" pitchFamily="34" charset="0"/>
              </a:rPr>
              <a:t>TIPPING POINT</a:t>
            </a:r>
            <a:endParaRPr lang="en-GB" b="1" dirty="0">
              <a:solidFill>
                <a:srgbClr val="6D6F71"/>
              </a:solidFill>
              <a:latin typeface="Arial Black" panose="020B0A04020102020204" pitchFamily="34" charset="0"/>
            </a:endParaRPr>
          </a:p>
        </p:txBody>
      </p:sp>
      <p:sp>
        <p:nvSpPr>
          <p:cNvPr id="10" name="TextBox 9"/>
          <p:cNvSpPr txBox="1"/>
          <p:nvPr/>
        </p:nvSpPr>
        <p:spPr>
          <a:xfrm>
            <a:off x="5715000" y="1295400"/>
            <a:ext cx="1271630" cy="615553"/>
          </a:xfrm>
          <a:prstGeom prst="rect">
            <a:avLst/>
          </a:prstGeom>
          <a:noFill/>
        </p:spPr>
        <p:txBody>
          <a:bodyPr wrap="none" rtlCol="0">
            <a:spAutoFit/>
          </a:bodyPr>
          <a:lstStyle/>
          <a:p>
            <a:pPr algn="ctr"/>
            <a:r>
              <a:rPr lang="en-GB" sz="1600" dirty="0" smtClean="0">
                <a:solidFill>
                  <a:srgbClr val="6D6F71"/>
                </a:solidFill>
                <a:latin typeface="Arial"/>
              </a:rPr>
              <a:t>STAGE 3</a:t>
            </a:r>
          </a:p>
          <a:p>
            <a:pPr algn="ctr"/>
            <a:r>
              <a:rPr lang="en-GB" b="1" dirty="0" smtClean="0">
                <a:solidFill>
                  <a:srgbClr val="6D6F71"/>
                </a:solidFill>
                <a:latin typeface="Arial Black" panose="020B0A04020102020204" pitchFamily="34" charset="0"/>
              </a:rPr>
              <a:t>MATURE</a:t>
            </a:r>
            <a:endParaRPr lang="en-GB" b="1" dirty="0">
              <a:solidFill>
                <a:srgbClr val="6D6F71"/>
              </a:solidFill>
              <a:latin typeface="Arial Black" panose="020B0A04020102020204" pitchFamily="34" charset="0"/>
            </a:endParaRPr>
          </a:p>
        </p:txBody>
      </p:sp>
      <p:sp>
        <p:nvSpPr>
          <p:cNvPr id="4" name="TextBox 3"/>
          <p:cNvSpPr txBox="1"/>
          <p:nvPr/>
        </p:nvSpPr>
        <p:spPr>
          <a:xfrm>
            <a:off x="1835465" y="6019800"/>
            <a:ext cx="755335" cy="400110"/>
          </a:xfrm>
          <a:prstGeom prst="rect">
            <a:avLst/>
          </a:prstGeom>
          <a:noFill/>
        </p:spPr>
        <p:txBody>
          <a:bodyPr wrap="none" rtlCol="0">
            <a:spAutoFit/>
          </a:bodyPr>
          <a:lstStyle/>
          <a:p>
            <a:r>
              <a:rPr lang="en-GB" sz="2000" b="1" dirty="0" smtClean="0">
                <a:solidFill>
                  <a:srgbClr val="727C84"/>
                </a:solidFill>
                <a:latin typeface="Arial"/>
              </a:rPr>
              <a:t>2002</a:t>
            </a:r>
            <a:endParaRPr lang="en-GB" sz="2000" b="1" dirty="0">
              <a:solidFill>
                <a:srgbClr val="727C84"/>
              </a:solidFill>
              <a:latin typeface="Arial"/>
            </a:endParaRPr>
          </a:p>
        </p:txBody>
      </p:sp>
      <p:sp>
        <p:nvSpPr>
          <p:cNvPr id="11" name="TextBox 10"/>
          <p:cNvSpPr txBox="1"/>
          <p:nvPr/>
        </p:nvSpPr>
        <p:spPr>
          <a:xfrm>
            <a:off x="3283265" y="6000690"/>
            <a:ext cx="755335" cy="400110"/>
          </a:xfrm>
          <a:prstGeom prst="rect">
            <a:avLst/>
          </a:prstGeom>
          <a:noFill/>
        </p:spPr>
        <p:txBody>
          <a:bodyPr wrap="none" rtlCol="0">
            <a:spAutoFit/>
          </a:bodyPr>
          <a:lstStyle/>
          <a:p>
            <a:r>
              <a:rPr lang="en-GB" sz="2000" b="1" dirty="0" smtClean="0">
                <a:solidFill>
                  <a:srgbClr val="727C84"/>
                </a:solidFill>
                <a:latin typeface="Arial"/>
              </a:rPr>
              <a:t>2006</a:t>
            </a:r>
            <a:endParaRPr lang="en-GB" sz="2000" b="1" dirty="0">
              <a:solidFill>
                <a:srgbClr val="727C84"/>
              </a:solidFill>
              <a:latin typeface="Arial"/>
            </a:endParaRPr>
          </a:p>
        </p:txBody>
      </p:sp>
      <p:sp>
        <p:nvSpPr>
          <p:cNvPr id="12" name="TextBox 11"/>
          <p:cNvSpPr txBox="1"/>
          <p:nvPr/>
        </p:nvSpPr>
        <p:spPr>
          <a:xfrm>
            <a:off x="4731065" y="6000690"/>
            <a:ext cx="755335" cy="400110"/>
          </a:xfrm>
          <a:prstGeom prst="rect">
            <a:avLst/>
          </a:prstGeom>
          <a:noFill/>
        </p:spPr>
        <p:txBody>
          <a:bodyPr wrap="none" rtlCol="0">
            <a:spAutoFit/>
          </a:bodyPr>
          <a:lstStyle/>
          <a:p>
            <a:r>
              <a:rPr lang="en-GB" sz="2000" b="1" dirty="0" smtClean="0">
                <a:solidFill>
                  <a:srgbClr val="727C84"/>
                </a:solidFill>
                <a:latin typeface="Arial"/>
              </a:rPr>
              <a:t>2010</a:t>
            </a:r>
            <a:endParaRPr lang="en-GB" sz="2000" b="1" dirty="0">
              <a:solidFill>
                <a:srgbClr val="727C84"/>
              </a:solidFill>
              <a:latin typeface="Arial"/>
            </a:endParaRPr>
          </a:p>
        </p:txBody>
      </p:sp>
      <p:sp>
        <p:nvSpPr>
          <p:cNvPr id="13" name="TextBox 12"/>
          <p:cNvSpPr txBox="1"/>
          <p:nvPr/>
        </p:nvSpPr>
        <p:spPr>
          <a:xfrm>
            <a:off x="6102665" y="6000690"/>
            <a:ext cx="755335" cy="400110"/>
          </a:xfrm>
          <a:prstGeom prst="rect">
            <a:avLst/>
          </a:prstGeom>
          <a:noFill/>
        </p:spPr>
        <p:txBody>
          <a:bodyPr wrap="none" rtlCol="0">
            <a:spAutoFit/>
          </a:bodyPr>
          <a:lstStyle/>
          <a:p>
            <a:r>
              <a:rPr lang="en-GB" sz="2000" b="1" dirty="0" smtClean="0">
                <a:solidFill>
                  <a:srgbClr val="727C84"/>
                </a:solidFill>
                <a:latin typeface="Arial"/>
              </a:rPr>
              <a:t>2014</a:t>
            </a:r>
            <a:endParaRPr lang="en-GB" sz="2000" b="1" dirty="0">
              <a:solidFill>
                <a:srgbClr val="727C84"/>
              </a:solidFill>
              <a:latin typeface="Arial"/>
            </a:endParaRPr>
          </a:p>
        </p:txBody>
      </p:sp>
      <p:sp>
        <p:nvSpPr>
          <p:cNvPr id="14" name="TextBox 13"/>
          <p:cNvSpPr txBox="1"/>
          <p:nvPr/>
        </p:nvSpPr>
        <p:spPr>
          <a:xfrm>
            <a:off x="1111161" y="1295400"/>
            <a:ext cx="1860639" cy="615553"/>
          </a:xfrm>
          <a:prstGeom prst="rect">
            <a:avLst/>
          </a:prstGeom>
          <a:noFill/>
        </p:spPr>
        <p:txBody>
          <a:bodyPr wrap="none" rtlCol="0">
            <a:spAutoFit/>
          </a:bodyPr>
          <a:lstStyle/>
          <a:p>
            <a:pPr algn="ctr"/>
            <a:r>
              <a:rPr lang="en-GB" sz="1600" dirty="0" smtClean="0">
                <a:solidFill>
                  <a:srgbClr val="6D6F71"/>
                </a:solidFill>
                <a:latin typeface="Arial"/>
              </a:rPr>
              <a:t>STAGE 1</a:t>
            </a:r>
          </a:p>
          <a:p>
            <a:pPr algn="ctr"/>
            <a:r>
              <a:rPr lang="en-GB" b="1" dirty="0" smtClean="0">
                <a:solidFill>
                  <a:srgbClr val="6D6F71"/>
                </a:solidFill>
                <a:latin typeface="Arial Black" panose="020B0A04020102020204" pitchFamily="34" charset="0"/>
              </a:rPr>
              <a:t>DEVELOPING</a:t>
            </a:r>
            <a:endParaRPr lang="en-GB" b="1" dirty="0">
              <a:solidFill>
                <a:srgbClr val="6D6F71"/>
              </a:solidFill>
              <a:latin typeface="Arial Black" panose="020B0A04020102020204" pitchFamily="34" charset="0"/>
            </a:endParaRPr>
          </a:p>
        </p:txBody>
      </p:sp>
      <p:sp>
        <p:nvSpPr>
          <p:cNvPr id="7" name="TextBox 6"/>
          <p:cNvSpPr txBox="1"/>
          <p:nvPr/>
        </p:nvSpPr>
        <p:spPr>
          <a:xfrm>
            <a:off x="7162800" y="2067580"/>
            <a:ext cx="1285928" cy="523220"/>
          </a:xfrm>
          <a:prstGeom prst="rect">
            <a:avLst/>
          </a:prstGeom>
          <a:noFill/>
        </p:spPr>
        <p:txBody>
          <a:bodyPr wrap="none" rtlCol="0">
            <a:spAutoFit/>
          </a:bodyPr>
          <a:lstStyle/>
          <a:p>
            <a:pPr algn="ctr"/>
            <a:r>
              <a:rPr lang="en-GB" sz="1400" b="1" dirty="0" smtClean="0">
                <a:solidFill>
                  <a:srgbClr val="8ACB3B"/>
                </a:solidFill>
                <a:latin typeface="Arial"/>
              </a:rPr>
              <a:t>Outstanding </a:t>
            </a:r>
          </a:p>
          <a:p>
            <a:pPr algn="ctr"/>
            <a:r>
              <a:rPr lang="en-GB" sz="1400" b="1" dirty="0" smtClean="0">
                <a:solidFill>
                  <a:srgbClr val="8ACB3B"/>
                </a:solidFill>
                <a:latin typeface="Arial"/>
              </a:rPr>
              <a:t>schools</a:t>
            </a:r>
            <a:endParaRPr lang="en-GB" sz="1400" b="1" dirty="0">
              <a:solidFill>
                <a:srgbClr val="8ACB3B"/>
              </a:solidFill>
              <a:latin typeface="Arial"/>
            </a:endParaRPr>
          </a:p>
        </p:txBody>
      </p:sp>
      <p:sp>
        <p:nvSpPr>
          <p:cNvPr id="15" name="TextBox 14"/>
          <p:cNvSpPr txBox="1"/>
          <p:nvPr/>
        </p:nvSpPr>
        <p:spPr>
          <a:xfrm>
            <a:off x="7010400" y="3276600"/>
            <a:ext cx="1697901" cy="523220"/>
          </a:xfrm>
          <a:prstGeom prst="rect">
            <a:avLst/>
          </a:prstGeom>
          <a:noFill/>
        </p:spPr>
        <p:txBody>
          <a:bodyPr wrap="none" rtlCol="0">
            <a:spAutoFit/>
          </a:bodyPr>
          <a:lstStyle/>
          <a:p>
            <a:pPr algn="ctr"/>
            <a:r>
              <a:rPr lang="en-GB" sz="1400" b="1" dirty="0" smtClean="0">
                <a:solidFill>
                  <a:srgbClr val="E4252E"/>
                </a:solidFill>
                <a:latin typeface="Arial"/>
              </a:rPr>
              <a:t>Underperforming </a:t>
            </a:r>
          </a:p>
          <a:p>
            <a:pPr algn="ctr"/>
            <a:r>
              <a:rPr lang="en-GB" sz="1400" b="1" dirty="0" smtClean="0">
                <a:solidFill>
                  <a:srgbClr val="E4252E"/>
                </a:solidFill>
                <a:latin typeface="Arial"/>
              </a:rPr>
              <a:t>schools</a:t>
            </a:r>
            <a:endParaRPr lang="en-GB" sz="1400" b="1" dirty="0">
              <a:solidFill>
                <a:srgbClr val="E4252E"/>
              </a:solidFill>
              <a:latin typeface="Arial"/>
            </a:endParaRPr>
          </a:p>
        </p:txBody>
      </p:sp>
      <p:sp>
        <p:nvSpPr>
          <p:cNvPr id="16" name="TextBox 15"/>
          <p:cNvSpPr txBox="1"/>
          <p:nvPr/>
        </p:nvSpPr>
        <p:spPr>
          <a:xfrm>
            <a:off x="2020669" y="5193268"/>
            <a:ext cx="646331" cy="369332"/>
          </a:xfrm>
          <a:prstGeom prst="rect">
            <a:avLst/>
          </a:prstGeom>
          <a:noFill/>
        </p:spPr>
        <p:txBody>
          <a:bodyPr wrap="none" rtlCol="0">
            <a:spAutoFit/>
          </a:bodyPr>
          <a:lstStyle/>
          <a:p>
            <a:r>
              <a:rPr lang="en-GB" b="1" dirty="0" smtClean="0">
                <a:solidFill>
                  <a:srgbClr val="E4252E"/>
                </a:solidFill>
                <a:latin typeface="Arial"/>
              </a:rPr>
              <a:t>21%</a:t>
            </a:r>
            <a:endParaRPr lang="en-GB" b="1" dirty="0">
              <a:solidFill>
                <a:srgbClr val="E4252E"/>
              </a:solidFill>
              <a:latin typeface="Arial"/>
            </a:endParaRPr>
          </a:p>
        </p:txBody>
      </p:sp>
      <p:sp>
        <p:nvSpPr>
          <p:cNvPr id="17" name="TextBox 16"/>
          <p:cNvSpPr txBox="1"/>
          <p:nvPr/>
        </p:nvSpPr>
        <p:spPr>
          <a:xfrm>
            <a:off x="3444309" y="4736068"/>
            <a:ext cx="518091" cy="369332"/>
          </a:xfrm>
          <a:prstGeom prst="rect">
            <a:avLst/>
          </a:prstGeom>
          <a:noFill/>
        </p:spPr>
        <p:txBody>
          <a:bodyPr wrap="none" rtlCol="0">
            <a:spAutoFit/>
          </a:bodyPr>
          <a:lstStyle/>
          <a:p>
            <a:r>
              <a:rPr lang="en-GB" b="1" dirty="0">
                <a:solidFill>
                  <a:srgbClr val="E4252E"/>
                </a:solidFill>
                <a:latin typeface="Arial"/>
              </a:rPr>
              <a:t>8</a:t>
            </a:r>
            <a:r>
              <a:rPr lang="en-GB" b="1" dirty="0" smtClean="0">
                <a:solidFill>
                  <a:srgbClr val="E4252E"/>
                </a:solidFill>
                <a:latin typeface="Arial"/>
              </a:rPr>
              <a:t>%</a:t>
            </a:r>
            <a:endParaRPr lang="en-GB" b="1" dirty="0">
              <a:solidFill>
                <a:srgbClr val="E4252E"/>
              </a:solidFill>
              <a:latin typeface="Arial"/>
            </a:endParaRPr>
          </a:p>
        </p:txBody>
      </p:sp>
      <p:sp>
        <p:nvSpPr>
          <p:cNvPr id="18" name="TextBox 17"/>
          <p:cNvSpPr txBox="1"/>
          <p:nvPr/>
        </p:nvSpPr>
        <p:spPr>
          <a:xfrm>
            <a:off x="4800600" y="4278868"/>
            <a:ext cx="518091" cy="369332"/>
          </a:xfrm>
          <a:prstGeom prst="rect">
            <a:avLst/>
          </a:prstGeom>
          <a:noFill/>
        </p:spPr>
        <p:txBody>
          <a:bodyPr wrap="none" rtlCol="0">
            <a:spAutoFit/>
          </a:bodyPr>
          <a:lstStyle/>
          <a:p>
            <a:r>
              <a:rPr lang="en-GB" b="1" dirty="0" smtClean="0">
                <a:solidFill>
                  <a:srgbClr val="E4252E"/>
                </a:solidFill>
                <a:latin typeface="Arial"/>
              </a:rPr>
              <a:t>2%</a:t>
            </a:r>
            <a:endParaRPr lang="en-GB" b="1" dirty="0">
              <a:solidFill>
                <a:srgbClr val="E4252E"/>
              </a:solidFill>
              <a:latin typeface="Arial"/>
            </a:endParaRPr>
          </a:p>
        </p:txBody>
      </p:sp>
      <p:sp>
        <p:nvSpPr>
          <p:cNvPr id="19" name="TextBox 18"/>
          <p:cNvSpPr txBox="1"/>
          <p:nvPr/>
        </p:nvSpPr>
        <p:spPr>
          <a:xfrm>
            <a:off x="6248400" y="3821668"/>
            <a:ext cx="518091" cy="369332"/>
          </a:xfrm>
          <a:prstGeom prst="rect">
            <a:avLst/>
          </a:prstGeom>
          <a:noFill/>
        </p:spPr>
        <p:txBody>
          <a:bodyPr wrap="none" rtlCol="0">
            <a:spAutoFit/>
          </a:bodyPr>
          <a:lstStyle/>
          <a:p>
            <a:r>
              <a:rPr lang="en-GB" b="1" dirty="0" smtClean="0">
                <a:solidFill>
                  <a:srgbClr val="E4252E"/>
                </a:solidFill>
                <a:latin typeface="Arial"/>
              </a:rPr>
              <a:t>2%</a:t>
            </a:r>
            <a:endParaRPr lang="en-GB" b="1" dirty="0">
              <a:solidFill>
                <a:srgbClr val="E4252E"/>
              </a:solidFill>
              <a:latin typeface="Arial"/>
            </a:endParaRPr>
          </a:p>
        </p:txBody>
      </p:sp>
      <p:sp>
        <p:nvSpPr>
          <p:cNvPr id="20" name="TextBox 19"/>
          <p:cNvSpPr txBox="1"/>
          <p:nvPr/>
        </p:nvSpPr>
        <p:spPr>
          <a:xfrm>
            <a:off x="1868269" y="2590800"/>
            <a:ext cx="1034257" cy="369332"/>
          </a:xfrm>
          <a:prstGeom prst="rect">
            <a:avLst/>
          </a:prstGeom>
          <a:noFill/>
        </p:spPr>
        <p:txBody>
          <a:bodyPr wrap="none" rtlCol="0">
            <a:spAutoFit/>
          </a:bodyPr>
          <a:lstStyle/>
          <a:p>
            <a:pPr algn="ctr"/>
            <a:r>
              <a:rPr lang="en-GB" b="1" dirty="0" smtClean="0">
                <a:solidFill>
                  <a:srgbClr val="8ACB3B"/>
                </a:solidFill>
                <a:latin typeface="Arial"/>
              </a:rPr>
              <a:t>15% </a:t>
            </a:r>
            <a:r>
              <a:rPr lang="en-GB" sz="1200" b="1" dirty="0" smtClean="0">
                <a:solidFill>
                  <a:srgbClr val="6D6F71"/>
                </a:solidFill>
                <a:latin typeface="Arial"/>
              </a:rPr>
              <a:t>(1%)</a:t>
            </a:r>
            <a:endParaRPr lang="en-GB" sz="1200" b="1" dirty="0">
              <a:solidFill>
                <a:srgbClr val="6D6F71"/>
              </a:solidFill>
              <a:latin typeface="Arial"/>
            </a:endParaRPr>
          </a:p>
        </p:txBody>
      </p:sp>
      <p:sp>
        <p:nvSpPr>
          <p:cNvPr id="21" name="TextBox 20"/>
          <p:cNvSpPr txBox="1"/>
          <p:nvPr/>
        </p:nvSpPr>
        <p:spPr>
          <a:xfrm>
            <a:off x="3392269" y="2438400"/>
            <a:ext cx="646331" cy="369332"/>
          </a:xfrm>
          <a:prstGeom prst="rect">
            <a:avLst/>
          </a:prstGeom>
          <a:noFill/>
        </p:spPr>
        <p:txBody>
          <a:bodyPr wrap="none" rtlCol="0">
            <a:spAutoFit/>
          </a:bodyPr>
          <a:lstStyle/>
          <a:p>
            <a:r>
              <a:rPr lang="en-GB" b="1" dirty="0" smtClean="0">
                <a:solidFill>
                  <a:srgbClr val="8ACB3B"/>
                </a:solidFill>
                <a:latin typeface="Arial"/>
              </a:rPr>
              <a:t>20%</a:t>
            </a:r>
            <a:endParaRPr lang="en-GB" b="1" dirty="0">
              <a:solidFill>
                <a:srgbClr val="8ACB3B"/>
              </a:solidFill>
              <a:latin typeface="Arial"/>
            </a:endParaRPr>
          </a:p>
        </p:txBody>
      </p:sp>
      <p:sp>
        <p:nvSpPr>
          <p:cNvPr id="22" name="TextBox 21"/>
          <p:cNvSpPr txBox="1"/>
          <p:nvPr/>
        </p:nvSpPr>
        <p:spPr>
          <a:xfrm>
            <a:off x="4648200" y="2286000"/>
            <a:ext cx="1119217" cy="369332"/>
          </a:xfrm>
          <a:prstGeom prst="rect">
            <a:avLst/>
          </a:prstGeom>
          <a:noFill/>
        </p:spPr>
        <p:txBody>
          <a:bodyPr wrap="none" rtlCol="0">
            <a:spAutoFit/>
          </a:bodyPr>
          <a:lstStyle/>
          <a:p>
            <a:pPr algn="ctr"/>
            <a:r>
              <a:rPr lang="en-GB" b="1" dirty="0" smtClean="0">
                <a:solidFill>
                  <a:srgbClr val="8ACB3B"/>
                </a:solidFill>
                <a:latin typeface="Arial"/>
              </a:rPr>
              <a:t>27% </a:t>
            </a:r>
            <a:r>
              <a:rPr lang="en-GB" sz="1200" b="1" dirty="0" smtClean="0">
                <a:solidFill>
                  <a:srgbClr val="6D6F71"/>
                </a:solidFill>
                <a:latin typeface="Arial"/>
              </a:rPr>
              <a:t>(17%)</a:t>
            </a:r>
            <a:endParaRPr lang="en-GB" sz="1200" b="1" dirty="0">
              <a:solidFill>
                <a:srgbClr val="6D6F71"/>
              </a:solidFill>
              <a:latin typeface="Arial"/>
            </a:endParaRPr>
          </a:p>
        </p:txBody>
      </p:sp>
      <p:sp>
        <p:nvSpPr>
          <p:cNvPr id="23" name="TextBox 22"/>
          <p:cNvSpPr txBox="1"/>
          <p:nvPr/>
        </p:nvSpPr>
        <p:spPr>
          <a:xfrm>
            <a:off x="6172200" y="2133600"/>
            <a:ext cx="646331" cy="369332"/>
          </a:xfrm>
          <a:prstGeom prst="rect">
            <a:avLst/>
          </a:prstGeom>
          <a:noFill/>
        </p:spPr>
        <p:txBody>
          <a:bodyPr wrap="none" rtlCol="0">
            <a:spAutoFit/>
          </a:bodyPr>
          <a:lstStyle/>
          <a:p>
            <a:r>
              <a:rPr lang="en-GB" b="1" dirty="0">
                <a:solidFill>
                  <a:srgbClr val="8ACB3B"/>
                </a:solidFill>
                <a:latin typeface="Arial"/>
              </a:rPr>
              <a:t>3</a:t>
            </a:r>
            <a:r>
              <a:rPr lang="en-GB" b="1" dirty="0" smtClean="0">
                <a:solidFill>
                  <a:srgbClr val="8ACB3B"/>
                </a:solidFill>
                <a:latin typeface="Arial"/>
              </a:rPr>
              <a:t>7%</a:t>
            </a:r>
            <a:endParaRPr lang="en-GB" b="1" dirty="0">
              <a:solidFill>
                <a:srgbClr val="8ACB3B"/>
              </a:solidFill>
              <a:latin typeface="Arial"/>
            </a:endParaRPr>
          </a:p>
        </p:txBody>
      </p:sp>
      <p:sp>
        <p:nvSpPr>
          <p:cNvPr id="24" name="TextBox 23"/>
          <p:cNvSpPr txBox="1"/>
          <p:nvPr/>
        </p:nvSpPr>
        <p:spPr>
          <a:xfrm>
            <a:off x="7086600" y="4570274"/>
            <a:ext cx="1866775" cy="1569660"/>
          </a:xfrm>
          <a:prstGeom prst="rect">
            <a:avLst/>
          </a:prstGeom>
          <a:noFill/>
        </p:spPr>
        <p:txBody>
          <a:bodyPr wrap="square" rtlCol="0">
            <a:spAutoFit/>
          </a:bodyPr>
          <a:lstStyle/>
          <a:p>
            <a:r>
              <a:rPr lang="en-GB" sz="1200" u="sng" dirty="0" smtClean="0">
                <a:solidFill>
                  <a:srgbClr val="2F2F40"/>
                </a:solidFill>
                <a:latin typeface="Arial"/>
              </a:rPr>
              <a:t>Key</a:t>
            </a:r>
          </a:p>
          <a:p>
            <a:endParaRPr lang="en-GB" sz="1200" dirty="0">
              <a:solidFill>
                <a:srgbClr val="727C84"/>
              </a:solidFill>
              <a:latin typeface="Arial"/>
            </a:endParaRPr>
          </a:p>
          <a:p>
            <a:r>
              <a:rPr lang="en-GB" sz="1200" dirty="0" smtClean="0">
                <a:solidFill>
                  <a:srgbClr val="8ACB3B"/>
                </a:solidFill>
                <a:latin typeface="Arial"/>
              </a:rPr>
              <a:t>% of schools graded outstanding</a:t>
            </a:r>
          </a:p>
          <a:p>
            <a:r>
              <a:rPr lang="en-GB" sz="1200" dirty="0" smtClean="0">
                <a:solidFill>
                  <a:srgbClr val="6D6F71"/>
                </a:solidFill>
                <a:latin typeface="Arial"/>
              </a:rPr>
              <a:t>% of schools carrying out support </a:t>
            </a:r>
          </a:p>
          <a:p>
            <a:r>
              <a:rPr lang="en-GB" sz="1200" dirty="0">
                <a:solidFill>
                  <a:srgbClr val="E4252E"/>
                </a:solidFill>
                <a:latin typeface="Arial"/>
              </a:rPr>
              <a:t>% of schools </a:t>
            </a:r>
            <a:r>
              <a:rPr lang="en-GB" sz="1200" dirty="0" smtClean="0">
                <a:solidFill>
                  <a:srgbClr val="E4252E"/>
                </a:solidFill>
                <a:latin typeface="Arial"/>
              </a:rPr>
              <a:t>in Special Measures</a:t>
            </a:r>
            <a:endParaRPr lang="en-GB" sz="1200" dirty="0">
              <a:solidFill>
                <a:srgbClr val="E4252E"/>
              </a:solidFill>
              <a:latin typeface="Arial"/>
            </a:endParaRPr>
          </a:p>
        </p:txBody>
      </p:sp>
      <p:sp>
        <p:nvSpPr>
          <p:cNvPr id="25" name="TextBox 24"/>
          <p:cNvSpPr txBox="1"/>
          <p:nvPr/>
        </p:nvSpPr>
        <p:spPr>
          <a:xfrm>
            <a:off x="659897" y="6466951"/>
            <a:ext cx="7950703" cy="369332"/>
          </a:xfrm>
          <a:prstGeom prst="rect">
            <a:avLst/>
          </a:prstGeom>
          <a:solidFill>
            <a:schemeClr val="accent2"/>
          </a:solidFill>
        </p:spPr>
        <p:txBody>
          <a:bodyPr wrap="none" rtlCol="0">
            <a:spAutoFit/>
          </a:bodyPr>
          <a:lstStyle/>
          <a:p>
            <a:r>
              <a:rPr lang="en-GB" sz="1400" dirty="0" smtClean="0">
                <a:solidFill>
                  <a:srgbClr val="FFFFFF"/>
                </a:solidFill>
                <a:latin typeface="Arial"/>
              </a:rPr>
              <a:t>More on upwards </a:t>
            </a:r>
            <a:r>
              <a:rPr lang="en-GB" sz="1400" dirty="0">
                <a:solidFill>
                  <a:srgbClr val="FFFFFF"/>
                </a:solidFill>
                <a:latin typeface="Arial"/>
              </a:rPr>
              <a:t>c</a:t>
            </a:r>
            <a:r>
              <a:rPr lang="en-GB" sz="1400" dirty="0" smtClean="0">
                <a:solidFill>
                  <a:srgbClr val="FFFFFF"/>
                </a:solidFill>
                <a:latin typeface="Arial"/>
              </a:rPr>
              <a:t>onvergence can be found in the book ‘Moral Capital’ www.georgeberwick.com</a:t>
            </a:r>
            <a:r>
              <a:rPr lang="en-GB" dirty="0">
                <a:solidFill>
                  <a:srgbClr val="727C84"/>
                </a:solidFill>
              </a:rPr>
              <a:t>/ </a:t>
            </a:r>
          </a:p>
        </p:txBody>
      </p:sp>
    </p:spTree>
    <p:extLst>
      <p:ext uri="{BB962C8B-B14F-4D97-AF65-F5344CB8AC3E}">
        <p14:creationId xmlns="" xmlns:p14="http://schemas.microsoft.com/office/powerpoint/2010/main" val="70737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a:t>
            </a:r>
            <a:r>
              <a:rPr lang="en-US" dirty="0"/>
              <a:t>F</a:t>
            </a:r>
            <a:r>
              <a:rPr lang="en-US" dirty="0" smtClean="0"/>
              <a:t>our </a:t>
            </a:r>
            <a:r>
              <a:rPr lang="en-US" dirty="0"/>
              <a:t>C</a:t>
            </a:r>
            <a:r>
              <a:rPr lang="en-US" dirty="0" smtClean="0"/>
              <a:t>apitals</a:t>
            </a:r>
            <a:endParaRPr lang="en-US" dirty="0"/>
          </a:p>
        </p:txBody>
      </p:sp>
      <p:sp>
        <p:nvSpPr>
          <p:cNvPr id="13" name="Text Placeholder 12"/>
          <p:cNvSpPr>
            <a:spLocks noGrp="1"/>
          </p:cNvSpPr>
          <p:nvPr>
            <p:ph type="body" sz="quarter" idx="15"/>
          </p:nvPr>
        </p:nvSpPr>
        <p:spPr/>
        <p:txBody>
          <a:bodyPr/>
          <a:lstStyle/>
          <a:p>
            <a:r>
              <a:rPr lang="en-US" dirty="0" smtClean="0"/>
              <a:t>Putting in place the key components of effective knowledge management</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57200" y="1220299"/>
            <a:ext cx="5292059" cy="52567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5638800" y="1676400"/>
            <a:ext cx="3048000" cy="3785652"/>
          </a:xfrm>
          <a:prstGeom prst="rect">
            <a:avLst/>
          </a:prstGeom>
        </p:spPr>
        <p:txBody>
          <a:bodyPr wrap="square">
            <a:spAutoFit/>
          </a:bodyPr>
          <a:lstStyle/>
          <a:p>
            <a:pPr algn="ctr"/>
            <a:r>
              <a:rPr lang="en-GB" sz="2400" b="1" dirty="0">
                <a:latin typeface="+mj-lt"/>
              </a:rPr>
              <a:t>Moral capital </a:t>
            </a:r>
            <a:r>
              <a:rPr lang="en-GB" sz="2400" dirty="0">
                <a:latin typeface="+mj-lt"/>
              </a:rPr>
              <a:t>is the glue that binds us </a:t>
            </a:r>
            <a:r>
              <a:rPr lang="en-GB" sz="2400" dirty="0" smtClean="0">
                <a:latin typeface="+mj-lt"/>
              </a:rPr>
              <a:t>together. </a:t>
            </a:r>
          </a:p>
          <a:p>
            <a:pPr algn="ctr"/>
            <a:endParaRPr lang="en-GB" sz="2400" dirty="0" smtClean="0">
              <a:latin typeface="+mj-lt"/>
            </a:endParaRPr>
          </a:p>
          <a:p>
            <a:pPr algn="ctr"/>
            <a:r>
              <a:rPr lang="en-GB" sz="2400" dirty="0" smtClean="0">
                <a:latin typeface="+mj-lt"/>
              </a:rPr>
              <a:t>It </a:t>
            </a:r>
            <a:r>
              <a:rPr lang="en-GB" sz="2400" dirty="0">
                <a:latin typeface="+mj-lt"/>
              </a:rPr>
              <a:t>has to be constantly nourished, takes a long time to set and can rapidly become unstuck.</a:t>
            </a:r>
          </a:p>
        </p:txBody>
      </p:sp>
      <p:sp>
        <p:nvSpPr>
          <p:cNvPr id="3" name="TextBox 2"/>
          <p:cNvSpPr txBox="1"/>
          <p:nvPr/>
        </p:nvSpPr>
        <p:spPr>
          <a:xfrm>
            <a:off x="5334000" y="5791200"/>
            <a:ext cx="3733800" cy="457200"/>
          </a:xfrm>
          <a:prstGeom prst="rect">
            <a:avLst/>
          </a:prstGeom>
          <a:noFill/>
        </p:spPr>
        <p:txBody>
          <a:bodyPr wrap="square" rtlCol="0">
            <a:spAutoFit/>
          </a:bodyPr>
          <a:lstStyle/>
          <a:p>
            <a:endParaRPr lang="en-GB" dirty="0"/>
          </a:p>
        </p:txBody>
      </p:sp>
    </p:spTree>
    <p:extLst>
      <p:ext uri="{BB962C8B-B14F-4D97-AF65-F5344CB8AC3E}">
        <p14:creationId xmlns="" xmlns:p14="http://schemas.microsoft.com/office/powerpoint/2010/main" val="1573938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nature of educational knowledge</a:t>
            </a:r>
            <a:endParaRPr lang="en-US" dirty="0"/>
          </a:p>
        </p:txBody>
      </p:sp>
      <p:sp>
        <p:nvSpPr>
          <p:cNvPr id="13" name="Text Placeholder 12"/>
          <p:cNvSpPr>
            <a:spLocks noGrp="1"/>
          </p:cNvSpPr>
          <p:nvPr>
            <p:ph type="body" sz="quarter" idx="15"/>
          </p:nvPr>
        </p:nvSpPr>
        <p:spPr/>
        <p:txBody>
          <a:bodyPr/>
          <a:lstStyle/>
          <a:p>
            <a:r>
              <a:rPr lang="en-US" dirty="0" smtClean="0"/>
              <a:t>Identifying the activity required for learning</a:t>
            </a:r>
            <a:endParaRPr lang="en-US" dirty="0"/>
          </a:p>
        </p:txBody>
      </p:sp>
      <p:pic>
        <p:nvPicPr>
          <p:cNvPr id="2051" name="D9229F0D-540A-4C37-91A6-D8715C5EE59D" descr="7F60FD71-8528-4331-96B9-EDF1DD4608A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1" y="1295400"/>
            <a:ext cx="7162800" cy="5067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64678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uncan\Desktop\AGM presentation\Photo Library\Photo Library\Secondary\2013-01-31 11.07.25.jpg"/>
          <p:cNvPicPr>
            <a:picLocks noChangeAspect="1" noChangeArrowheads="1"/>
          </p:cNvPicPr>
          <p:nvPr/>
        </p:nvPicPr>
        <p:blipFill>
          <a:blip r:embed="rId3" cstate="print"/>
          <a:srcRect/>
          <a:stretch>
            <a:fillRect/>
          </a:stretch>
        </p:blipFill>
        <p:spPr bwMode="auto">
          <a:xfrm>
            <a:off x="-146539" y="2437"/>
            <a:ext cx="10441716" cy="6961144"/>
          </a:xfrm>
          <a:prstGeom prst="rect">
            <a:avLst/>
          </a:prstGeom>
          <a:noFill/>
        </p:spPr>
      </p:pic>
      <p:sp>
        <p:nvSpPr>
          <p:cNvPr id="7" name="Rounded Rectangle 6"/>
          <p:cNvSpPr/>
          <p:nvPr/>
        </p:nvSpPr>
        <p:spPr>
          <a:xfrm>
            <a:off x="-457199" y="509954"/>
            <a:ext cx="5181599" cy="1090246"/>
          </a:xfrm>
          <a:prstGeom prst="roundRect">
            <a:avLst/>
          </a:prstGeom>
          <a:solidFill>
            <a:schemeClr val="tx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itle 1"/>
          <p:cNvSpPr txBox="1">
            <a:spLocks/>
          </p:cNvSpPr>
          <p:nvPr/>
        </p:nvSpPr>
        <p:spPr>
          <a:xfrm>
            <a:off x="152400" y="762000"/>
            <a:ext cx="4343400" cy="609600"/>
          </a:xfrm>
          <a:prstGeom prst="rect">
            <a:avLst/>
          </a:prstGeom>
        </p:spPr>
        <p:txBody>
          <a:bodyPr lIns="0" tIns="0" rIns="0" bIns="0"/>
          <a:lstStyle>
            <a:lvl1pPr algn="l" defTabSz="914400" rtl="0" eaLnBrk="1" latinLnBrk="0" hangingPunct="1">
              <a:spcBef>
                <a:spcPct val="0"/>
              </a:spcBef>
              <a:buNone/>
              <a:defRPr sz="2200" b="0" i="0" kern="1200">
                <a:solidFill>
                  <a:schemeClr val="bg2"/>
                </a:solidFill>
                <a:latin typeface="Arial"/>
                <a:ea typeface="+mj-ea"/>
                <a:cs typeface="Arial"/>
              </a:defRPr>
            </a:lvl1pPr>
          </a:lstStyle>
          <a:p>
            <a:r>
              <a:rPr lang="en-US" sz="3600" b="1" dirty="0" smtClean="0">
                <a:solidFill>
                  <a:srgbClr val="FFFFFF"/>
                </a:solidFill>
              </a:rPr>
              <a:t>Challenge Partners</a:t>
            </a:r>
            <a:endParaRPr lang="en-US" sz="3600" b="1" dirty="0">
              <a:solidFill>
                <a:srgbClr val="FFFFFF"/>
              </a:solidFill>
            </a:endParaRPr>
          </a:p>
        </p:txBody>
      </p:sp>
    </p:spTree>
    <p:extLst>
      <p:ext uri="{BB962C8B-B14F-4D97-AF65-F5344CB8AC3E}">
        <p14:creationId xmlns="" xmlns:p14="http://schemas.microsoft.com/office/powerpoint/2010/main" val="42730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P Cover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MP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WA Contact Slide">
  <a:themeElements>
    <a:clrScheme name="Custom 11">
      <a:dk1>
        <a:sysClr val="windowText" lastClr="000000"/>
      </a:dk1>
      <a:lt1>
        <a:sysClr val="window" lastClr="FFFFFF"/>
      </a:lt1>
      <a:dk2>
        <a:srgbClr val="1F497D"/>
      </a:dk2>
      <a:lt2>
        <a:srgbClr val="EEECE1"/>
      </a:lt2>
      <a:accent1>
        <a:srgbClr val="BB4130"/>
      </a:accent1>
      <a:accent2>
        <a:srgbClr val="2A8C7E"/>
      </a:accent2>
      <a:accent3>
        <a:srgbClr val="EC8D21"/>
      </a:accent3>
      <a:accent4>
        <a:srgbClr val="8D8E6E"/>
      </a:accent4>
      <a:accent5>
        <a:srgbClr val="6A4133"/>
      </a:accent5>
      <a:accent6>
        <a:srgbClr val="D2666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CP Cover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LWA Thank You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CP Cover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1394140742-Challenge_Partners_-_Powerpoint_Template (1).pptx" id="{A571A141-2B6C-4A52-80B5-78FE589299E4}" vid="{2837B6B8-BF65-4949-9862-01343C12903F}"/>
    </a:ext>
  </a:extLst>
</a:theme>
</file>

<file path=ppt/theme/theme17.xml><?xml version="1.0" encoding="utf-8"?>
<a:theme xmlns:a="http://schemas.openxmlformats.org/drawingml/2006/main" name="7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1394140742-Challenge_Partners_-_Powerpoint_Template (1).pptx" id="{A571A141-2B6C-4A52-80B5-78FE589299E4}" vid="{ADB0CB7F-491E-4979-B854-28F447FA5B1C}"/>
    </a:ext>
  </a:extLst>
</a:theme>
</file>

<file path=ppt/theme/theme18.xml><?xml version="1.0" encoding="utf-8"?>
<a:theme xmlns:a="http://schemas.openxmlformats.org/drawingml/2006/main" name="2_LWA Thank You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1394140742-Challenge_Partners_-_Powerpoint_Template (1).pptx" id="{A571A141-2B6C-4A52-80B5-78FE589299E4}" vid="{A3B4D943-2907-4E85-B840-C14A6D7C90FF}"/>
    </a:ext>
  </a:extLst>
</a:theme>
</file>

<file path=ppt/theme/theme19.xml><?xml version="1.0" encoding="utf-8"?>
<a:theme xmlns:a="http://schemas.openxmlformats.org/drawingml/2006/main" name="8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P Divider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WA Thank You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P Cover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21233</TotalTime>
  <Words>1579</Words>
  <Application>Microsoft Office PowerPoint</Application>
  <PresentationFormat>On-screen Show (4:3)</PresentationFormat>
  <Paragraphs>271</Paragraphs>
  <Slides>25</Slides>
  <Notes>7</Notes>
  <HiddenSlides>0</HiddenSlides>
  <MMClips>0</MMClips>
  <ScaleCrop>false</ScaleCrop>
  <HeadingPairs>
    <vt:vector size="4" baseType="variant">
      <vt:variant>
        <vt:lpstr>Theme</vt:lpstr>
      </vt:variant>
      <vt:variant>
        <vt:i4>22</vt:i4>
      </vt:variant>
      <vt:variant>
        <vt:lpstr>Slide Titles</vt:lpstr>
      </vt:variant>
      <vt:variant>
        <vt:i4>25</vt:i4>
      </vt:variant>
    </vt:vector>
  </HeadingPairs>
  <TitlesOfParts>
    <vt:vector size="47" baseType="lpstr">
      <vt:lpstr>CP Cover Slide</vt:lpstr>
      <vt:lpstr>CP Divider Slide</vt:lpstr>
      <vt:lpstr>CP General Slide</vt:lpstr>
      <vt:lpstr>LWA Thank You Slide</vt:lpstr>
      <vt:lpstr>1_CP General Slide</vt:lpstr>
      <vt:lpstr>2_CP General Slide</vt:lpstr>
      <vt:lpstr>1_CP Cover Slide</vt:lpstr>
      <vt:lpstr>3_CP General Slide</vt:lpstr>
      <vt:lpstr>4_CP General Slide</vt:lpstr>
      <vt:lpstr>5_CP General Slide</vt:lpstr>
      <vt:lpstr>LAMP Cover Slide</vt:lpstr>
      <vt:lpstr>LWA Contact Slide</vt:lpstr>
      <vt:lpstr>2_CP Cover Slide</vt:lpstr>
      <vt:lpstr>6_CP General Slide</vt:lpstr>
      <vt:lpstr>1_LWA Thank You Slide</vt:lpstr>
      <vt:lpstr>3_CP Cover Slide</vt:lpstr>
      <vt:lpstr>7_CP General Slide</vt:lpstr>
      <vt:lpstr>2_LWA Thank You Slide</vt:lpstr>
      <vt:lpstr>8_CP General Slide</vt:lpstr>
      <vt:lpstr>9_CP General Slide</vt:lpstr>
      <vt:lpstr>10_CP General Slide</vt:lpstr>
      <vt:lpstr>11_CP General Slide</vt:lpstr>
      <vt:lpstr>Developing collaboration between schools</vt:lpstr>
      <vt:lpstr>Slide 2</vt:lpstr>
      <vt:lpstr>Ensuring that every pupil experiences the combined wisdom of the education community  </vt:lpstr>
      <vt:lpstr>The ambition: upwards convergence in all our pupils’ achievements </vt:lpstr>
      <vt:lpstr>The approach: creating a virtuous learning community</vt:lpstr>
      <vt:lpstr>Upwards convergence in London</vt:lpstr>
      <vt:lpstr>The Four Capitals</vt:lpstr>
      <vt:lpstr>The nature of educational knowledge</vt:lpstr>
      <vt:lpstr>Slide 9</vt:lpstr>
      <vt:lpstr>Slide 10</vt:lpstr>
      <vt:lpstr>Our History: Ongoing lessons from school partnerships</vt:lpstr>
      <vt:lpstr>Challenge Partners</vt:lpstr>
      <vt:lpstr>Our aims</vt:lpstr>
      <vt:lpstr>Slide 14</vt:lpstr>
      <vt:lpstr>Growth of the Network of Excellence</vt:lpstr>
      <vt:lpstr>A growing Partnership</vt:lpstr>
      <vt:lpstr>Network of excellence</vt:lpstr>
      <vt:lpstr>The Quality Assurance Review</vt:lpstr>
      <vt:lpstr>Slide 19</vt:lpstr>
      <vt:lpstr>Our Approach</vt:lpstr>
      <vt:lpstr>Slide 21</vt:lpstr>
      <vt:lpstr>What is the Impact for Challenge the Gap Schools?</vt:lpstr>
      <vt:lpstr>Slide 23</vt:lpstr>
      <vt:lpstr>Slide 24</vt:lpstr>
      <vt:lpstr>7 Key Points from the Theory of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user</dc:creator>
  <cp:lastModifiedBy>Alison</cp:lastModifiedBy>
  <cp:revision>1238</cp:revision>
  <cp:lastPrinted>2015-02-25T09:23:09Z</cp:lastPrinted>
  <dcterms:created xsi:type="dcterms:W3CDTF">2010-02-16T14:00:36Z</dcterms:created>
  <dcterms:modified xsi:type="dcterms:W3CDTF">2016-04-14T08:41:39Z</dcterms:modified>
</cp:coreProperties>
</file>